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2"/>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18" autoAdjust="0"/>
    <p:restoredTop sz="94660"/>
  </p:normalViewPr>
  <p:slideViewPr>
    <p:cSldViewPr>
      <p:cViewPr>
        <p:scale>
          <a:sx n="50" d="100"/>
          <a:sy n="50" d="100"/>
        </p:scale>
        <p:origin x="-2256" y="-696"/>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78775F43-0E3E-49AC-A521-1B6FD841B0EF}" type="datetimeFigureOut">
              <a:rPr lang="en-US"/>
              <a:pPr>
                <a:defRPr/>
              </a:pPr>
              <a:t>8/3/2012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864B8320-DF8F-4768-9061-EC5850FA7C9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slide" Target="../slides/slide20.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Excel_97-2003_Worksheet1.xls"/></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F328674-8EFD-4E11-8101-9EF152CCE7A9}" type="slidenum">
              <a:rPr lang="zh-TW" altLang="en-US">
                <a:latin typeface="Times New Roman" pitchFamily="18" charset="0"/>
                <a:cs typeface="新細明體"/>
              </a:rPr>
              <a:pPr fontAlgn="base">
                <a:spcBef>
                  <a:spcPct val="0"/>
                </a:spcBef>
                <a:spcAft>
                  <a:spcPct val="0"/>
                </a:spcAft>
              </a:pPr>
              <a:t>20</a:t>
            </a:fld>
            <a:endParaRPr lang="en-US" altLang="zh-TW">
              <a:latin typeface="Times New Roman" pitchFamily="18" charset="0"/>
              <a:cs typeface="新細明體"/>
            </a:endParaRPr>
          </a:p>
        </p:txBody>
      </p:sp>
      <p:sp>
        <p:nvSpPr>
          <p:cNvPr id="205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57" name="Rectangle 3"/>
          <p:cNvSpPr>
            <a:spLocks noGrp="1" noChangeArrowheads="1"/>
          </p:cNvSpPr>
          <p:nvPr>
            <p:ph type="body" idx="1"/>
          </p:nvPr>
        </p:nvSpPr>
        <p:spPr bwMode="auto">
          <a:xfrm>
            <a:off x="914400" y="4343400"/>
            <a:ext cx="5029200" cy="228600"/>
          </a:xfrm>
          <a:noFill/>
        </p:spPr>
        <p:txBody>
          <a:bodyPr wrap="square" numCol="1" anchor="t" anchorCtr="0" compatLnSpc="1">
            <a:prstTxWarp prst="textNoShape">
              <a:avLst/>
            </a:prstTxWarp>
          </a:bodyPr>
          <a:lstStyle/>
          <a:p>
            <a:pPr>
              <a:spcBef>
                <a:spcPct val="0"/>
              </a:spcBef>
            </a:pPr>
            <a:endParaRPr lang="en-US" smtClean="0"/>
          </a:p>
        </p:txBody>
      </p:sp>
      <p:graphicFrame>
        <p:nvGraphicFramePr>
          <p:cNvPr id="2054" name="Object 6"/>
          <p:cNvGraphicFramePr>
            <a:graphicFrameLocks noChangeAspect="1"/>
          </p:cNvGraphicFramePr>
          <p:nvPr/>
        </p:nvGraphicFramePr>
        <p:xfrm>
          <a:off x="1141413" y="5249863"/>
          <a:ext cx="4657725" cy="3605212"/>
        </p:xfrm>
        <a:graphic>
          <a:graphicData uri="http://schemas.openxmlformats.org/presentationml/2006/ole">
            <p:oleObj spid="_x0000_s2054" name="Worksheet" r:id="rId4" imgW="2457450" imgH="1952625" progId="Excel.Sheet.8">
              <p:embed/>
            </p:oleObj>
          </a:graphicData>
        </a:graphic>
      </p:graphicFrame>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2065"/>
          <p:cNvSpPr txBox="1">
            <a:spLocks noChangeArrowheads="1"/>
          </p:cNvSpPr>
          <p:nvPr userDrawn="1"/>
        </p:nvSpPr>
        <p:spPr bwMode="auto">
          <a:xfrm>
            <a:off x="76200" y="6553200"/>
            <a:ext cx="1812925" cy="244475"/>
          </a:xfrm>
          <a:prstGeom prst="rect">
            <a:avLst/>
          </a:prstGeom>
          <a:noFill/>
          <a:ln w="9525">
            <a:noFill/>
            <a:miter lim="800000"/>
            <a:headEnd/>
            <a:tailEnd/>
          </a:ln>
          <a:effec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en-US" sz="1000" b="1" i="1" smtClean="0">
                <a:latin typeface="Times New Roman" pitchFamily="18" charset="0"/>
                <a:ea typeface="ＭＳ Ｐゴシック"/>
                <a:cs typeface="ＭＳ Ｐゴシック"/>
              </a:rPr>
              <a:t>McGraw-Hill/Irwin</a:t>
            </a:r>
            <a:endParaRPr lang="en-US" sz="1000" b="1" i="1" smtClean="0">
              <a:effectLst>
                <a:outerShdw blurRad="38100" dist="38100" dir="2700000" algn="tl">
                  <a:srgbClr val="676A55"/>
                </a:outerShdw>
              </a:effectLst>
              <a:latin typeface="Times New Roman" pitchFamily="18" charset="0"/>
              <a:ea typeface="ＭＳ Ｐゴシック"/>
              <a:cs typeface="ＭＳ Ｐゴシック"/>
            </a:endParaRPr>
          </a:p>
        </p:txBody>
      </p:sp>
      <p:sp>
        <p:nvSpPr>
          <p:cNvPr id="5" name="Text Box 2066"/>
          <p:cNvSpPr txBox="1">
            <a:spLocks noChangeArrowheads="1"/>
          </p:cNvSpPr>
          <p:nvPr userDrawn="1"/>
        </p:nvSpPr>
        <p:spPr bwMode="auto">
          <a:xfrm>
            <a:off x="3473450" y="6537325"/>
            <a:ext cx="5730875" cy="244475"/>
          </a:xfrm>
          <a:prstGeom prst="rect">
            <a:avLst/>
          </a:prstGeom>
          <a:noFill/>
          <a:ln w="9525">
            <a:noFill/>
            <a:miter lim="800000"/>
            <a:headEnd/>
            <a:tailEnd/>
          </a:ln>
          <a:effec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defRPr/>
            </a:pPr>
            <a:r>
              <a:rPr lang="en-US" sz="1000" b="1" i="1" smtClean="0">
                <a:solidFill>
                  <a:schemeClr val="bg1"/>
                </a:solidFill>
                <a:latin typeface="Times New Roman" pitchFamily="18" charset="0"/>
                <a:ea typeface="ＭＳ Ｐゴシック"/>
                <a:cs typeface="ＭＳ Ｐゴシック"/>
              </a:rPr>
              <a:t>        </a:t>
            </a:r>
            <a:r>
              <a:rPr lang="en-US" sz="1000" b="1" i="1" smtClean="0">
                <a:latin typeface="Times New Roman" pitchFamily="18" charset="0"/>
                <a:ea typeface="ＭＳ Ｐゴシック"/>
                <a:cs typeface="ＭＳ Ｐゴシック"/>
              </a:rPr>
              <a:t>Copyright © 2013 by The McGraw-Hill Companies, Inc. All rights reserved.</a:t>
            </a:r>
            <a:endParaRPr lang="en-US" sz="1000" b="1" i="1" smtClean="0">
              <a:effectLst>
                <a:outerShdw blurRad="38100" dist="38100" dir="2700000" algn="tl">
                  <a:srgbClr val="676A55"/>
                </a:outerShdw>
              </a:effectLst>
              <a:latin typeface="Times New Roman" pitchFamily="18" charset="0"/>
              <a:ea typeface="ＭＳ Ｐゴシック"/>
              <a:cs typeface="ＭＳ Ｐゴシック"/>
            </a:endParaRPr>
          </a:p>
        </p:txBody>
      </p:sp>
      <p:sp>
        <p:nvSpPr>
          <p:cNvPr id="2" name="Title 1"/>
          <p:cNvSpPr>
            <a:spLocks noGrp="1"/>
          </p:cNvSpPr>
          <p:nvPr>
            <p:ph type="ctrTitle"/>
          </p:nvPr>
        </p:nvSpPr>
        <p:spPr>
          <a:xfrm>
            <a:off x="609600" y="381000"/>
            <a:ext cx="7772400" cy="1470025"/>
          </a:xfrm>
        </p:spPr>
        <p:txBody>
          <a:bodyPr/>
          <a:lstStyle/>
          <a:p>
            <a:r>
              <a:rPr lang="en-US"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Constantia"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9"/>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dirty="0" smtClean="0"/>
              <a:t>Click to edit Master title style</a:t>
            </a:r>
            <a:endParaRPr lang="en-US" dirty="0"/>
          </a:p>
        </p:txBody>
      </p:sp>
      <p:sp>
        <p:nvSpPr>
          <p:cNvPr id="3" name="Table Placeholder 2"/>
          <p:cNvSpPr>
            <a:spLocks noGrp="1"/>
          </p:cNvSpPr>
          <p:nvPr>
            <p:ph type="tbl" idx="1"/>
          </p:nvPr>
        </p:nvSpPr>
        <p:spPr>
          <a:xfrm>
            <a:off x="457200" y="1600200"/>
            <a:ext cx="8229600" cy="4525963"/>
          </a:xfrm>
        </p:spPr>
        <p:txBody>
          <a:bodyPr rtlCol="0">
            <a:normAutofit/>
          </a:bodyPr>
          <a:lstStyle/>
          <a:p>
            <a:pPr lvl="0"/>
            <a:endParaRPr lang="en-US" noProof="0"/>
          </a:p>
        </p:txBody>
      </p:sp>
      <p:sp>
        <p:nvSpPr>
          <p:cNvPr id="4" name="Slide Number Placeholder 3"/>
          <p:cNvSpPr>
            <a:spLocks noGrp="1"/>
          </p:cNvSpPr>
          <p:nvPr>
            <p:ph type="sldNum" sz="quarter" idx="10"/>
          </p:nvPr>
        </p:nvSpPr>
        <p:spPr>
          <a:xfrm>
            <a:off x="8382000" y="0"/>
            <a:ext cx="762000" cy="381000"/>
          </a:xfrm>
        </p:spPr>
        <p:txBody>
          <a:bodyPr/>
          <a:lstStyle>
            <a:lvl1pPr fontAlgn="auto">
              <a:spcBef>
                <a:spcPts val="0"/>
              </a:spcBef>
              <a:spcAft>
                <a:spcPts val="0"/>
              </a:spcAft>
              <a:defRPr>
                <a:latin typeface="+mn-lt"/>
              </a:defRPr>
            </a:lvl1pPr>
          </a:lstStyle>
          <a:p>
            <a:pPr>
              <a:defRPr/>
            </a:pPr>
            <a:fld id="{8916AA2A-50AC-4C2F-BEBF-EC24FD104D59}"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a:xfrm>
            <a:off x="8382000" y="0"/>
            <a:ext cx="762000" cy="381000"/>
          </a:xfrm>
        </p:spPr>
        <p:txBody>
          <a:bodyPr/>
          <a:lstStyle>
            <a:lvl1pPr fontAlgn="auto">
              <a:spcBef>
                <a:spcPts val="0"/>
              </a:spcBef>
              <a:spcAft>
                <a:spcPts val="0"/>
              </a:spcAft>
              <a:defRPr>
                <a:latin typeface="+mn-lt"/>
              </a:defRPr>
            </a:lvl1pPr>
          </a:lstStyle>
          <a:p>
            <a:pPr>
              <a:defRPr/>
            </a:pPr>
            <a:fld id="{EA1680B5-1F66-45DD-BB25-2227A494266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a:xfrm>
            <a:off x="8639175" y="6515100"/>
            <a:ext cx="463550" cy="273050"/>
          </a:xfrm>
        </p:spPr>
        <p:txBody>
          <a:bodyPr wrap="square" numCol="1" anchorCtr="0" compatLnSpc="1">
            <a:prstTxWarp prst="textNoShape">
              <a:avLst/>
            </a:prstTxWarp>
          </a:bodyPr>
          <a:lstStyle>
            <a:lvl1pPr>
              <a:defRPr sz="1000">
                <a:solidFill>
                  <a:schemeClr val="tx1"/>
                </a:solidFill>
                <a:latin typeface="Times New Roman" pitchFamily="18" charset="0"/>
              </a:defRPr>
            </a:lvl1pPr>
          </a:lstStyle>
          <a:p>
            <a:r>
              <a:rPr lang="en-US"/>
              <a:t>3-</a:t>
            </a:r>
            <a:fld id="{53D58AD1-E556-489A-A20E-0050B86C4A22}" type="slidenum">
              <a:rPr lang="en-US"/>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Slide Number Placeholder 4"/>
          <p:cNvSpPr>
            <a:spLocks noGrp="1"/>
          </p:cNvSpPr>
          <p:nvPr>
            <p:ph type="sldNum" sz="quarter" idx="10"/>
          </p:nvPr>
        </p:nvSpPr>
        <p:spPr/>
        <p:txBody>
          <a:bodyPr/>
          <a:lstStyle>
            <a:lvl1pPr>
              <a:defRPr/>
            </a:lvl1pPr>
          </a:lstStyle>
          <a:p>
            <a:pPr>
              <a:defRPr/>
            </a:pPr>
            <a:fld id="{320B8B48-DEC6-476E-8B7B-751D22D532C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89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7891"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Text Box 7"/>
          <p:cNvSpPr txBox="1">
            <a:spLocks noChangeArrowheads="1"/>
          </p:cNvSpPr>
          <p:nvPr/>
        </p:nvSpPr>
        <p:spPr bwMode="auto">
          <a:xfrm>
            <a:off x="381000" y="6505575"/>
            <a:ext cx="8153400" cy="276225"/>
          </a:xfrm>
          <a:prstGeom prst="rect">
            <a:avLst/>
          </a:prstGeom>
          <a:noFill/>
          <a:ln w="9525">
            <a:noFill/>
            <a:miter lim="800000"/>
            <a:headEnd/>
            <a:tailEnd/>
          </a:ln>
          <a:effectLst/>
        </p:spPr>
        <p:txBody>
          <a:bodyPr>
            <a:spAutoFit/>
          </a:bodyPr>
          <a:lstStyle/>
          <a:p>
            <a:pPr algn="ctr">
              <a:spcBef>
                <a:spcPct val="50000"/>
              </a:spcBef>
              <a:defRPr/>
            </a:pPr>
            <a:r>
              <a:rPr lang="en-US" sz="1200" dirty="0" err="1">
                <a:solidFill>
                  <a:prstClr val="black"/>
                </a:solidFill>
                <a:latin typeface="Constantia" pitchFamily="18" charset="0"/>
              </a:rPr>
              <a:t>Blocher,Stout,Juras,Cokins</a:t>
            </a:r>
            <a:r>
              <a:rPr lang="en-US" sz="1200" dirty="0">
                <a:solidFill>
                  <a:prstClr val="black"/>
                </a:solidFill>
                <a:latin typeface="Constantia" pitchFamily="18" charset="0"/>
              </a:rPr>
              <a:t>           	          </a:t>
            </a:r>
            <a:r>
              <a:rPr lang="en-US" sz="1200" i="1" dirty="0">
                <a:solidFill>
                  <a:prstClr val="black"/>
                </a:solidFill>
                <a:latin typeface="Constantia" pitchFamily="18" charset="0"/>
              </a:rPr>
              <a:t>Cost Management  6e                              </a:t>
            </a:r>
            <a:r>
              <a:rPr lang="en-US" sz="1200" i="1" dirty="0">
                <a:solidFill>
                  <a:prstClr val="black"/>
                </a:solidFill>
                <a:latin typeface="Constantia" pitchFamily="18" charset="0"/>
                <a:cs typeface="Arial" charset="0"/>
              </a:rPr>
              <a:t>©The McGraw-Hill Companies 2013</a:t>
            </a:r>
          </a:p>
        </p:txBody>
      </p:sp>
      <p:sp>
        <p:nvSpPr>
          <p:cNvPr id="5" name="Slide Number Placeholder 4"/>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prstClr val="black">
                    <a:tint val="75000"/>
                  </a:prstClr>
                </a:solidFill>
              </a:defRPr>
            </a:lvl1pPr>
          </a:lstStyle>
          <a:p>
            <a:pPr>
              <a:defRPr/>
            </a:pPr>
            <a:fld id="{96406BB8-CB16-4C6F-A6D3-9CC1BB83786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4"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Lst>
  <p:timing>
    <p:tnLst>
      <p:par>
        <p:cTn id="1" dur="indefinite" restart="never" nodeType="tmRoot"/>
      </p:par>
    </p:tnLst>
  </p:timing>
  <p:hf sldNum="0" hdr="0" ftr="0" dt="0"/>
  <p:txStyles>
    <p:titleStyle>
      <a:lvl1pPr algn="ctr" rtl="0" fontAlgn="base">
        <a:spcBef>
          <a:spcPct val="0"/>
        </a:spcBef>
        <a:spcAft>
          <a:spcPct val="0"/>
        </a:spcAft>
        <a:defRPr sz="3600" kern="1200">
          <a:solidFill>
            <a:schemeClr val="tx1"/>
          </a:solidFill>
          <a:latin typeface="Arial" pitchFamily="34" charset="0"/>
          <a:ea typeface="+mj-ea"/>
          <a:cs typeface="Arial" pitchFamily="34" charset="0"/>
        </a:defRPr>
      </a:lvl1pPr>
      <a:lvl2pPr algn="ctr" rtl="0" fontAlgn="base">
        <a:spcBef>
          <a:spcPct val="0"/>
        </a:spcBef>
        <a:spcAft>
          <a:spcPct val="0"/>
        </a:spcAft>
        <a:defRPr sz="3600">
          <a:solidFill>
            <a:schemeClr val="tx1"/>
          </a:solidFill>
          <a:latin typeface="Arial" charset="0"/>
          <a:cs typeface="Arial" charset="0"/>
        </a:defRPr>
      </a:lvl2pPr>
      <a:lvl3pPr algn="ctr" rtl="0" fontAlgn="base">
        <a:spcBef>
          <a:spcPct val="0"/>
        </a:spcBef>
        <a:spcAft>
          <a:spcPct val="0"/>
        </a:spcAft>
        <a:defRPr sz="3600">
          <a:solidFill>
            <a:schemeClr val="tx1"/>
          </a:solidFill>
          <a:latin typeface="Arial" charset="0"/>
          <a:cs typeface="Arial" charset="0"/>
        </a:defRPr>
      </a:lvl3pPr>
      <a:lvl4pPr algn="ctr" rtl="0" fontAlgn="base">
        <a:spcBef>
          <a:spcPct val="0"/>
        </a:spcBef>
        <a:spcAft>
          <a:spcPct val="0"/>
        </a:spcAft>
        <a:defRPr sz="3600">
          <a:solidFill>
            <a:schemeClr val="tx1"/>
          </a:solidFill>
          <a:latin typeface="Arial" charset="0"/>
          <a:cs typeface="Arial" charset="0"/>
        </a:defRPr>
      </a:lvl4pPr>
      <a:lvl5pPr algn="ctr" rtl="0" fontAlgn="base">
        <a:spcBef>
          <a:spcPct val="0"/>
        </a:spcBef>
        <a:spcAft>
          <a:spcPct val="0"/>
        </a:spcAft>
        <a:defRPr sz="3600">
          <a:solidFill>
            <a:schemeClr val="tx1"/>
          </a:solidFill>
          <a:latin typeface="Arial" charset="0"/>
          <a:cs typeface="Arial" charset="0"/>
        </a:defRPr>
      </a:lvl5pPr>
      <a:lvl6pPr marL="457200" algn="ctr" rtl="0" fontAlgn="base">
        <a:spcBef>
          <a:spcPct val="0"/>
        </a:spcBef>
        <a:spcAft>
          <a:spcPct val="0"/>
        </a:spcAft>
        <a:defRPr sz="3600">
          <a:solidFill>
            <a:schemeClr val="tx1"/>
          </a:solidFill>
          <a:latin typeface="Arial" charset="0"/>
          <a:cs typeface="Arial" charset="0"/>
        </a:defRPr>
      </a:lvl6pPr>
      <a:lvl7pPr marL="914400" algn="ctr" rtl="0" fontAlgn="base">
        <a:spcBef>
          <a:spcPct val="0"/>
        </a:spcBef>
        <a:spcAft>
          <a:spcPct val="0"/>
        </a:spcAft>
        <a:defRPr sz="3600">
          <a:solidFill>
            <a:schemeClr val="tx1"/>
          </a:solidFill>
          <a:latin typeface="Arial" charset="0"/>
          <a:cs typeface="Arial" charset="0"/>
        </a:defRPr>
      </a:lvl7pPr>
      <a:lvl8pPr marL="1371600" algn="ctr" rtl="0" fontAlgn="base">
        <a:spcBef>
          <a:spcPct val="0"/>
        </a:spcBef>
        <a:spcAft>
          <a:spcPct val="0"/>
        </a:spcAft>
        <a:defRPr sz="3600">
          <a:solidFill>
            <a:schemeClr val="tx1"/>
          </a:solidFill>
          <a:latin typeface="Arial" charset="0"/>
          <a:cs typeface="Arial" charset="0"/>
        </a:defRPr>
      </a:lvl8pPr>
      <a:lvl9pPr marL="1828800" algn="ctr" rtl="0" fontAlgn="base">
        <a:spcBef>
          <a:spcPct val="0"/>
        </a:spcBef>
        <a:spcAft>
          <a:spcPct val="0"/>
        </a:spcAft>
        <a:defRPr sz="3600">
          <a:solidFill>
            <a:schemeClr val="tx1"/>
          </a:solidFill>
          <a:latin typeface="Arial" charset="0"/>
          <a:cs typeface="Arial"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Constantia" pitchFamily="18" charset="0"/>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Constantia" pitchFamily="18" charset="0"/>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Constantia" pitchFamily="18" charset="0"/>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Constantia" pitchFamily="18"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Constantia" pitchFamily="18"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w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80000"/>
                <a:satMod val="400000"/>
                <a:alpha val="0"/>
              </a:schemeClr>
            </a:gs>
            <a:gs pos="25000">
              <a:schemeClr val="bg2">
                <a:tint val="83000"/>
                <a:satMod val="320000"/>
              </a:schemeClr>
            </a:gs>
            <a:gs pos="100000">
              <a:schemeClr val="bg2">
                <a:shade val="15000"/>
                <a:satMod val="320000"/>
              </a:schemeClr>
            </a:gs>
          </a:gsLst>
          <a:path path="circle">
            <a:fillToRect l="10000" t="110000" r="10000" b="100000"/>
          </a:path>
        </a:gra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609600" y="4343400"/>
            <a:ext cx="7848600" cy="1828800"/>
          </a:xfrm>
        </p:spPr>
        <p:txBody>
          <a:bodyPr/>
          <a:lstStyle/>
          <a:p>
            <a:r>
              <a:rPr lang="en-US" i="1" smtClean="0">
                <a:latin typeface="Arial" charset="0"/>
                <a:cs typeface="Arial" charset="0"/>
              </a:rPr>
              <a:t>Basic Cost Management Concepts</a:t>
            </a:r>
          </a:p>
        </p:txBody>
      </p:sp>
      <p:sp>
        <p:nvSpPr>
          <p:cNvPr id="17411" name="Rectangle 4"/>
          <p:cNvSpPr>
            <a:spLocks noChangeArrowheads="1"/>
          </p:cNvSpPr>
          <p:nvPr/>
        </p:nvSpPr>
        <p:spPr bwMode="auto">
          <a:xfrm>
            <a:off x="1828800" y="838200"/>
            <a:ext cx="5029200" cy="946150"/>
          </a:xfrm>
          <a:prstGeom prst="rect">
            <a:avLst/>
          </a:prstGeom>
          <a:noFill/>
          <a:ln w="9525">
            <a:noFill/>
            <a:miter lim="800000"/>
            <a:headEnd/>
            <a:tailEnd/>
          </a:ln>
        </p:spPr>
        <p:txBody>
          <a:bodyPr lIns="91435" tIns="45718" rIns="91435" bIns="45718" anchor="ctr"/>
          <a:lstStyle/>
          <a:p>
            <a:pPr algn="ctr"/>
            <a:r>
              <a:rPr lang="en-US" sz="4500" b="1">
                <a:solidFill>
                  <a:srgbClr val="1F49AF"/>
                </a:solidFill>
                <a:cs typeface="Arial" charset="0"/>
              </a:rPr>
              <a:t>Chapter Three</a:t>
            </a:r>
          </a:p>
        </p:txBody>
      </p:sp>
      <p:pic>
        <p:nvPicPr>
          <p:cNvPr id="17412" name="Picture 4"/>
          <p:cNvPicPr>
            <a:picLocks noChangeAspect="1" noChangeArrowheads="1"/>
          </p:cNvPicPr>
          <p:nvPr/>
        </p:nvPicPr>
        <p:blipFill>
          <a:blip r:embed="rId2"/>
          <a:srcRect/>
          <a:stretch>
            <a:fillRect/>
          </a:stretch>
        </p:blipFill>
        <p:spPr bwMode="auto">
          <a:xfrm>
            <a:off x="3454400" y="1752600"/>
            <a:ext cx="2246313" cy="2906713"/>
          </a:xfrm>
          <a:prstGeom prst="rect">
            <a:avLst/>
          </a:prstGeom>
          <a:noFill/>
          <a:ln w="9525">
            <a:solidFill>
              <a:schemeClr val="accent1"/>
            </a:solid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82456F3F-6B85-47AF-A37C-895070543BB8}" type="slidenum">
              <a:rPr lang="en-US"/>
              <a:pPr/>
              <a:t>10</a:t>
            </a:fld>
            <a:endParaRPr lang="en-US"/>
          </a:p>
        </p:txBody>
      </p:sp>
      <p:sp>
        <p:nvSpPr>
          <p:cNvPr id="26625" name="Rectangle 6"/>
          <p:cNvSpPr>
            <a:spLocks noGrp="1" noChangeArrowheads="1"/>
          </p:cNvSpPr>
          <p:nvPr>
            <p:ph idx="1"/>
          </p:nvPr>
        </p:nvSpPr>
        <p:spPr>
          <a:xfrm>
            <a:off x="381000" y="1752600"/>
            <a:ext cx="8305800" cy="4191000"/>
          </a:xfrm>
        </p:spPr>
        <p:txBody>
          <a:bodyPr/>
          <a:lstStyle/>
          <a:p>
            <a:pPr lvl="1">
              <a:lnSpc>
                <a:spcPct val="90000"/>
              </a:lnSpc>
              <a:buFont typeface="Arial" charset="0"/>
              <a:buChar char="•"/>
            </a:pPr>
            <a:r>
              <a:rPr lang="en-US" i="1" smtClean="0"/>
              <a:t>Fixed cost</a:t>
            </a:r>
            <a:r>
              <a:rPr lang="en-US" smtClean="0"/>
              <a:t> is the portion of total cost that does not change with changes in output </a:t>
            </a:r>
          </a:p>
          <a:p>
            <a:pPr lvl="1">
              <a:lnSpc>
                <a:spcPct val="90000"/>
              </a:lnSpc>
              <a:buFont typeface="Arial" charset="0"/>
              <a:buChar char="•"/>
            </a:pPr>
            <a:r>
              <a:rPr lang="en-US" i="1" smtClean="0"/>
              <a:t>Variable cost</a:t>
            </a:r>
            <a:r>
              <a:rPr lang="en-US" smtClean="0"/>
              <a:t> is the change in total cost associated with each change in quantity of the cost driver</a:t>
            </a:r>
          </a:p>
          <a:p>
            <a:pPr lvl="1">
              <a:lnSpc>
                <a:spcPct val="90000"/>
              </a:lnSpc>
              <a:buFont typeface="Arial" charset="0"/>
              <a:buChar char="•"/>
            </a:pPr>
            <a:r>
              <a:rPr lang="en-US" i="1" smtClean="0"/>
              <a:t>Mixed cost</a:t>
            </a:r>
            <a:r>
              <a:rPr lang="en-US" smtClean="0"/>
              <a:t> is used to refer to a total cost figure that includes both a fixed and variable component</a:t>
            </a:r>
          </a:p>
          <a:p>
            <a:pPr lvl="1">
              <a:lnSpc>
                <a:spcPct val="90000"/>
              </a:lnSpc>
              <a:buFont typeface="Arial" charset="0"/>
              <a:buChar char="•"/>
            </a:pPr>
            <a:r>
              <a:rPr lang="en-US" i="1" smtClean="0"/>
              <a:t>Step costs</a:t>
            </a:r>
            <a:r>
              <a:rPr lang="en-US" smtClean="0"/>
              <a:t> vary with the cost driver but do so in steps</a:t>
            </a:r>
          </a:p>
        </p:txBody>
      </p:sp>
      <p:sp>
        <p:nvSpPr>
          <p:cNvPr id="26627" name="Rectangle 4"/>
          <p:cNvSpPr>
            <a:spLocks noChangeArrowheads="1"/>
          </p:cNvSpPr>
          <p:nvPr/>
        </p:nvSpPr>
        <p:spPr bwMode="auto">
          <a:xfrm>
            <a:off x="838200" y="609600"/>
            <a:ext cx="7391400" cy="990600"/>
          </a:xfrm>
          <a:prstGeom prst="rect">
            <a:avLst/>
          </a:prstGeom>
          <a:noFill/>
          <a:ln w="9525">
            <a:noFill/>
            <a:miter lim="800000"/>
            <a:headEnd/>
            <a:tailEnd/>
          </a:ln>
        </p:spPr>
        <p:txBody>
          <a:bodyPr anchor="ctr"/>
          <a:lstStyle/>
          <a:p>
            <a:pPr algn="ctr"/>
            <a:r>
              <a:rPr lang="en-US" sz="3600" b="1">
                <a:solidFill>
                  <a:schemeClr val="tx2"/>
                </a:solidFill>
                <a:cs typeface="Arial" charset="0"/>
              </a:rPr>
              <a:t>Volume Based Cost Drivers:</a:t>
            </a:r>
          </a:p>
          <a:p>
            <a:pPr algn="ctr"/>
            <a:r>
              <a:rPr lang="en-US" sz="3600" b="1">
                <a:solidFill>
                  <a:schemeClr val="tx2"/>
                </a:solidFill>
                <a:cs typeface="Arial" charset="0"/>
              </a:rPr>
              <a:t> Classification by Behavior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F58F47C9-0CBF-4BA6-91A9-24774A68108D}" type="slidenum">
              <a:rPr lang="en-US"/>
              <a:pPr/>
              <a:t>11</a:t>
            </a:fld>
            <a:endParaRPr lang="en-US"/>
          </a:p>
        </p:txBody>
      </p:sp>
      <p:sp>
        <p:nvSpPr>
          <p:cNvPr id="27649" name="Rectangle 5"/>
          <p:cNvSpPr>
            <a:spLocks noGrp="1" noChangeArrowheads="1"/>
          </p:cNvSpPr>
          <p:nvPr>
            <p:ph type="title"/>
          </p:nvPr>
        </p:nvSpPr>
        <p:spPr>
          <a:xfrm>
            <a:off x="1371600" y="533400"/>
            <a:ext cx="6858000" cy="685800"/>
          </a:xfrm>
        </p:spPr>
        <p:txBody>
          <a:bodyPr/>
          <a:lstStyle/>
          <a:p>
            <a:r>
              <a:rPr lang="en-US" b="1" smtClean="0">
                <a:latin typeface="Arial" charset="0"/>
                <a:cs typeface="Arial" charset="0"/>
              </a:rPr>
              <a:t>Cost Drivers (continued)</a:t>
            </a:r>
          </a:p>
        </p:txBody>
      </p:sp>
      <p:sp>
        <p:nvSpPr>
          <p:cNvPr id="27650" name="Rectangle 2"/>
          <p:cNvSpPr>
            <a:spLocks noGrp="1" noChangeArrowheads="1"/>
          </p:cNvSpPr>
          <p:nvPr>
            <p:ph idx="1"/>
          </p:nvPr>
        </p:nvSpPr>
        <p:spPr>
          <a:xfrm>
            <a:off x="304800" y="1219200"/>
            <a:ext cx="8382000" cy="5410200"/>
          </a:xfrm>
        </p:spPr>
        <p:txBody>
          <a:bodyPr/>
          <a:lstStyle/>
          <a:p>
            <a:r>
              <a:rPr lang="en-US" sz="2600" b="1" i="1" smtClean="0"/>
              <a:t>Structural cost</a:t>
            </a:r>
            <a:r>
              <a:rPr lang="en-US" sz="2600" b="1" smtClean="0"/>
              <a:t> drivers </a:t>
            </a:r>
            <a:r>
              <a:rPr lang="en-US" sz="2600" smtClean="0"/>
              <a:t>facilitate strategic decision making because they involve plans and decisions that have long-term effects</a:t>
            </a:r>
          </a:p>
          <a:p>
            <a:pPr lvl="1"/>
            <a:r>
              <a:rPr lang="en-US" sz="2400" smtClean="0"/>
              <a:t>Scale, experience, technology, and complexity are considered in hopes of improving competitive position</a:t>
            </a:r>
          </a:p>
          <a:p>
            <a:pPr lvl="1"/>
            <a:endParaRPr lang="en-US" sz="2400" smtClean="0"/>
          </a:p>
          <a:p>
            <a:r>
              <a:rPr lang="en-US" sz="2600" b="1" i="1" smtClean="0"/>
              <a:t>Executional cost</a:t>
            </a:r>
            <a:r>
              <a:rPr lang="en-US" sz="2600" b="1" smtClean="0"/>
              <a:t> drivers </a:t>
            </a:r>
            <a:r>
              <a:rPr lang="en-US" sz="2600" smtClean="0"/>
              <a:t>facilitate operational decision making by focusing on short-term effects</a:t>
            </a:r>
          </a:p>
          <a:p>
            <a:pPr lvl="1"/>
            <a:r>
              <a:rPr lang="en-US" sz="2400" smtClean="0"/>
              <a:t>Workforce involvement, design of the production process, and supplier relationships are considered in an attempt to reduce costs </a:t>
            </a:r>
          </a:p>
          <a:p>
            <a:endParaRPr lang="en-US" sz="24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lide Number Placeholder 5"/>
          <p:cNvSpPr>
            <a:spLocks noGrp="1"/>
          </p:cNvSpPr>
          <p:nvPr>
            <p:ph type="sldNum" sz="quarter" idx="10"/>
          </p:nvPr>
        </p:nvSpPr>
        <p:spPr/>
        <p:txBody>
          <a:bodyPr/>
          <a:lstStyle/>
          <a:p>
            <a:r>
              <a:rPr lang="en-US"/>
              <a:t>3-</a:t>
            </a:r>
            <a:fld id="{6198E5B3-76C0-4D02-8A43-9272F8194BAA}" type="slidenum">
              <a:rPr lang="en-US"/>
              <a:pPr/>
              <a:t>12</a:t>
            </a:fld>
            <a:endParaRPr lang="en-US"/>
          </a:p>
        </p:txBody>
      </p:sp>
      <p:sp>
        <p:nvSpPr>
          <p:cNvPr id="28673" name="Rectangle 3"/>
          <p:cNvSpPr>
            <a:spLocks noGrp="1" noChangeArrowheads="1"/>
          </p:cNvSpPr>
          <p:nvPr>
            <p:ph type="title"/>
          </p:nvPr>
        </p:nvSpPr>
        <p:spPr>
          <a:xfrm>
            <a:off x="2590800" y="304800"/>
            <a:ext cx="3429000" cy="762000"/>
          </a:xfrm>
        </p:spPr>
        <p:txBody>
          <a:bodyPr/>
          <a:lstStyle/>
          <a:p>
            <a:r>
              <a:rPr lang="en-US" b="1" smtClean="0">
                <a:latin typeface="Arial" charset="0"/>
                <a:cs typeface="Arial" charset="0"/>
              </a:rPr>
              <a:t>Fixed Costs</a:t>
            </a:r>
          </a:p>
        </p:txBody>
      </p:sp>
      <p:sp>
        <p:nvSpPr>
          <p:cNvPr id="28675" name="Rectangle 5"/>
          <p:cNvSpPr>
            <a:spLocks noChangeArrowheads="1"/>
          </p:cNvSpPr>
          <p:nvPr/>
        </p:nvSpPr>
        <p:spPr bwMode="auto">
          <a:xfrm>
            <a:off x="533400" y="1295400"/>
            <a:ext cx="7924800" cy="5029200"/>
          </a:xfrm>
          <a:prstGeom prst="rect">
            <a:avLst/>
          </a:prstGeom>
          <a:solidFill>
            <a:srgbClr val="FFFFFF"/>
          </a:solidFill>
          <a:ln w="9525">
            <a:solidFill>
              <a:schemeClr val="tx1"/>
            </a:solidFill>
            <a:miter lim="800000"/>
            <a:headEnd/>
            <a:tailEnd/>
          </a:ln>
        </p:spPr>
        <p:txBody>
          <a:bodyPr lIns="91435" tIns="45718" rIns="91435" bIns="45718"/>
          <a:lstStyle/>
          <a:p>
            <a:pPr marL="342900" indent="-342900">
              <a:spcBef>
                <a:spcPct val="20000"/>
              </a:spcBef>
            </a:pPr>
            <a:r>
              <a:rPr lang="en-US" sz="3200">
                <a:latin typeface="Calibri" pitchFamily="34" charset="0"/>
              </a:rPr>
              <a:t> </a:t>
            </a:r>
          </a:p>
        </p:txBody>
      </p:sp>
      <p:sp>
        <p:nvSpPr>
          <p:cNvPr id="28676" name="Line 6"/>
          <p:cNvSpPr>
            <a:spLocks noChangeShapeType="1"/>
          </p:cNvSpPr>
          <p:nvPr/>
        </p:nvSpPr>
        <p:spPr bwMode="auto">
          <a:xfrm>
            <a:off x="1758950" y="4343400"/>
            <a:ext cx="6235700" cy="0"/>
          </a:xfrm>
          <a:prstGeom prst="line">
            <a:avLst/>
          </a:prstGeom>
          <a:noFill/>
          <a:ln w="12700">
            <a:solidFill>
              <a:srgbClr val="FC0128"/>
            </a:solidFill>
            <a:round/>
            <a:headEnd/>
            <a:tailEnd/>
          </a:ln>
        </p:spPr>
        <p:txBody>
          <a:bodyPr wrap="none" anchor="ctr"/>
          <a:lstStyle/>
          <a:p>
            <a:endParaRPr lang="en-US"/>
          </a:p>
        </p:txBody>
      </p:sp>
      <p:sp>
        <p:nvSpPr>
          <p:cNvPr id="28677" name="Rectangle 7"/>
          <p:cNvSpPr>
            <a:spLocks noChangeArrowheads="1"/>
          </p:cNvSpPr>
          <p:nvPr/>
        </p:nvSpPr>
        <p:spPr bwMode="auto">
          <a:xfrm>
            <a:off x="484188" y="1874838"/>
            <a:ext cx="1379537" cy="3192462"/>
          </a:xfrm>
          <a:prstGeom prst="rect">
            <a:avLst/>
          </a:prstGeom>
          <a:noFill/>
          <a:ln w="12700">
            <a:noFill/>
            <a:miter lim="800000"/>
            <a:headEnd/>
            <a:tailEnd/>
          </a:ln>
        </p:spPr>
        <p:txBody>
          <a:bodyPr lIns="90488" tIns="44450" rIns="90488" bIns="44450">
            <a:spAutoFit/>
          </a:bodyPr>
          <a:lstStyle/>
          <a:p>
            <a:pPr eaLnBrk="0" hangingPunct="0">
              <a:spcBef>
                <a:spcPct val="35000"/>
              </a:spcBef>
              <a:tabLst>
                <a:tab pos="1092200" algn="r"/>
              </a:tabLst>
            </a:pPr>
            <a:endParaRPr lang="en-US" sz="2200">
              <a:solidFill>
                <a:schemeClr val="bg2"/>
              </a:solidFill>
              <a:latin typeface="Book Antiqua" pitchFamily="18" charset="0"/>
            </a:endParaRPr>
          </a:p>
          <a:p>
            <a:pPr eaLnBrk="0" hangingPunct="0">
              <a:spcBef>
                <a:spcPct val="35000"/>
              </a:spcBef>
              <a:tabLst>
                <a:tab pos="1092200" algn="r"/>
              </a:tabLst>
            </a:pPr>
            <a:r>
              <a:rPr lang="en-US" sz="2200">
                <a:solidFill>
                  <a:schemeClr val="bg2"/>
                </a:solidFill>
                <a:latin typeface="Book Antiqua" pitchFamily="18" charset="0"/>
              </a:rPr>
              <a:t>	</a:t>
            </a:r>
          </a:p>
          <a:p>
            <a:pPr eaLnBrk="0" hangingPunct="0">
              <a:spcBef>
                <a:spcPct val="35000"/>
              </a:spcBef>
              <a:tabLst>
                <a:tab pos="1092200" algn="r"/>
              </a:tabLst>
            </a:pPr>
            <a:r>
              <a:rPr lang="en-US" sz="2200">
                <a:solidFill>
                  <a:schemeClr val="bg2"/>
                </a:solidFill>
                <a:latin typeface="Book Antiqua" pitchFamily="18" charset="0"/>
              </a:rPr>
              <a:t>	</a:t>
            </a:r>
            <a:r>
              <a:rPr lang="en-US" sz="2200" b="1">
                <a:solidFill>
                  <a:schemeClr val="tx2"/>
                </a:solidFill>
                <a:latin typeface="Book Antiqua" pitchFamily="18" charset="0"/>
              </a:rPr>
              <a:t>$6,600</a:t>
            </a:r>
          </a:p>
          <a:p>
            <a:pPr eaLnBrk="0" hangingPunct="0">
              <a:spcBef>
                <a:spcPct val="35000"/>
              </a:spcBef>
              <a:tabLst>
                <a:tab pos="1092200" algn="r"/>
              </a:tabLst>
            </a:pPr>
            <a:r>
              <a:rPr lang="en-US" sz="2200" b="1">
                <a:solidFill>
                  <a:schemeClr val="tx2"/>
                </a:solidFill>
                <a:latin typeface="Book Antiqua" pitchFamily="18" charset="0"/>
              </a:rPr>
              <a:t>	$6,500</a:t>
            </a:r>
          </a:p>
          <a:p>
            <a:pPr eaLnBrk="0" hangingPunct="0">
              <a:spcBef>
                <a:spcPct val="35000"/>
              </a:spcBef>
              <a:tabLst>
                <a:tab pos="1092200" algn="r"/>
              </a:tabLst>
            </a:pPr>
            <a:r>
              <a:rPr lang="en-US" sz="2200" b="1">
                <a:solidFill>
                  <a:schemeClr val="tx2"/>
                </a:solidFill>
                <a:latin typeface="Book Antiqua" pitchFamily="18" charset="0"/>
              </a:rPr>
              <a:t>	</a:t>
            </a:r>
          </a:p>
          <a:p>
            <a:pPr eaLnBrk="0" hangingPunct="0">
              <a:spcBef>
                <a:spcPct val="35000"/>
              </a:spcBef>
              <a:tabLst>
                <a:tab pos="1092200" algn="r"/>
              </a:tabLst>
            </a:pPr>
            <a:r>
              <a:rPr lang="en-US" sz="2200" b="1">
                <a:solidFill>
                  <a:schemeClr val="tx2"/>
                </a:solidFill>
                <a:latin typeface="Book Antiqua" pitchFamily="18" charset="0"/>
              </a:rPr>
              <a:t>	$3,000</a:t>
            </a:r>
            <a:endParaRPr lang="en-US" sz="2200">
              <a:solidFill>
                <a:schemeClr val="bg2"/>
              </a:solidFill>
              <a:latin typeface="Book Antiqua" pitchFamily="18" charset="0"/>
            </a:endParaRPr>
          </a:p>
          <a:p>
            <a:pPr eaLnBrk="0" hangingPunct="0">
              <a:spcBef>
                <a:spcPct val="35000"/>
              </a:spcBef>
              <a:tabLst>
                <a:tab pos="1092200" algn="r"/>
              </a:tabLst>
            </a:pPr>
            <a:r>
              <a:rPr lang="en-US" sz="2400">
                <a:solidFill>
                  <a:schemeClr val="bg2"/>
                </a:solidFill>
                <a:latin typeface="Book Antiqua" pitchFamily="18" charset="0"/>
              </a:rPr>
              <a:t>	</a:t>
            </a:r>
          </a:p>
        </p:txBody>
      </p:sp>
      <p:sp>
        <p:nvSpPr>
          <p:cNvPr id="28678" name="Rectangle 8"/>
          <p:cNvSpPr>
            <a:spLocks noChangeArrowheads="1"/>
          </p:cNvSpPr>
          <p:nvPr/>
        </p:nvSpPr>
        <p:spPr bwMode="auto">
          <a:xfrm>
            <a:off x="1668463" y="1243013"/>
            <a:ext cx="325437" cy="3949700"/>
          </a:xfrm>
          <a:prstGeom prst="rect">
            <a:avLst/>
          </a:prstGeom>
          <a:noFill/>
          <a:ln w="12700">
            <a:noFill/>
            <a:miter lim="800000"/>
            <a:headEnd/>
            <a:tailEnd/>
          </a:ln>
        </p:spPr>
        <p:txBody>
          <a:bodyPr wrap="none" anchor="ctr"/>
          <a:lstStyle/>
          <a:p>
            <a:endParaRPr lang="en-US">
              <a:latin typeface="Calibri" pitchFamily="34" charset="0"/>
            </a:endParaRPr>
          </a:p>
        </p:txBody>
      </p:sp>
      <p:sp>
        <p:nvSpPr>
          <p:cNvPr id="28679" name="Rectangle 9"/>
          <p:cNvSpPr>
            <a:spLocks noChangeArrowheads="1"/>
          </p:cNvSpPr>
          <p:nvPr/>
        </p:nvSpPr>
        <p:spPr bwMode="auto">
          <a:xfrm>
            <a:off x="3195638" y="5588000"/>
            <a:ext cx="3438525" cy="436563"/>
          </a:xfrm>
          <a:prstGeom prst="rect">
            <a:avLst/>
          </a:prstGeom>
          <a:noFill/>
          <a:ln w="12700">
            <a:noFill/>
            <a:miter lim="800000"/>
            <a:headEnd/>
            <a:tailEnd/>
          </a:ln>
        </p:spPr>
        <p:txBody>
          <a:bodyPr lIns="90488" tIns="44450" rIns="90488" bIns="44450">
            <a:spAutoFit/>
          </a:bodyPr>
          <a:lstStyle/>
          <a:p>
            <a:pPr algn="ctr" eaLnBrk="0" hangingPunct="0">
              <a:spcBef>
                <a:spcPct val="50000"/>
              </a:spcBef>
            </a:pPr>
            <a:r>
              <a:rPr lang="en-US" sz="2200" b="1">
                <a:solidFill>
                  <a:schemeClr val="tx2"/>
                </a:solidFill>
                <a:latin typeface="Book Antiqua" pitchFamily="18" charset="0"/>
              </a:rPr>
              <a:t>3,500     3,600</a:t>
            </a:r>
          </a:p>
        </p:txBody>
      </p:sp>
      <p:sp>
        <p:nvSpPr>
          <p:cNvPr id="28680" name="Rectangle 10"/>
          <p:cNvSpPr>
            <a:spLocks noChangeArrowheads="1"/>
          </p:cNvSpPr>
          <p:nvPr/>
        </p:nvSpPr>
        <p:spPr bwMode="auto">
          <a:xfrm>
            <a:off x="3657600" y="5913438"/>
            <a:ext cx="3586163" cy="466725"/>
          </a:xfrm>
          <a:prstGeom prst="rect">
            <a:avLst/>
          </a:prstGeom>
          <a:noFill/>
          <a:ln w="12700">
            <a:noFill/>
            <a:miter lim="800000"/>
            <a:headEnd/>
            <a:tailEnd/>
          </a:ln>
        </p:spPr>
        <p:txBody>
          <a:bodyPr lIns="90488" tIns="44450" rIns="90488" bIns="44450">
            <a:spAutoFit/>
          </a:bodyPr>
          <a:lstStyle/>
          <a:p>
            <a:pPr eaLnBrk="0" hangingPunct="0">
              <a:spcBef>
                <a:spcPct val="50000"/>
              </a:spcBef>
            </a:pPr>
            <a:r>
              <a:rPr lang="en-US" sz="2400" b="1">
                <a:solidFill>
                  <a:schemeClr val="tx2"/>
                </a:solidFill>
                <a:latin typeface="Book Antiqua" pitchFamily="18" charset="0"/>
              </a:rPr>
              <a:t>Units of the Cost Driver</a:t>
            </a:r>
          </a:p>
        </p:txBody>
      </p:sp>
      <p:sp>
        <p:nvSpPr>
          <p:cNvPr id="28681" name="Line 11"/>
          <p:cNvSpPr>
            <a:spLocks noChangeShapeType="1"/>
          </p:cNvSpPr>
          <p:nvPr/>
        </p:nvSpPr>
        <p:spPr bwMode="auto">
          <a:xfrm>
            <a:off x="1758950" y="4343400"/>
            <a:ext cx="6235700" cy="0"/>
          </a:xfrm>
          <a:prstGeom prst="line">
            <a:avLst/>
          </a:prstGeom>
          <a:noFill/>
          <a:ln w="12700">
            <a:solidFill>
              <a:srgbClr val="FC0128"/>
            </a:solidFill>
            <a:round/>
            <a:headEnd/>
            <a:tailEnd/>
          </a:ln>
        </p:spPr>
        <p:txBody>
          <a:bodyPr wrap="none" anchor="ctr"/>
          <a:lstStyle/>
          <a:p>
            <a:endParaRPr lang="en-US"/>
          </a:p>
        </p:txBody>
      </p:sp>
      <p:sp>
        <p:nvSpPr>
          <p:cNvPr id="28682" name="Rectangle 12" descr="Wide upward diagonal"/>
          <p:cNvSpPr>
            <a:spLocks noChangeArrowheads="1"/>
          </p:cNvSpPr>
          <p:nvPr/>
        </p:nvSpPr>
        <p:spPr bwMode="auto">
          <a:xfrm>
            <a:off x="1736725" y="4349750"/>
            <a:ext cx="6235700" cy="1206500"/>
          </a:xfrm>
          <a:prstGeom prst="rect">
            <a:avLst/>
          </a:prstGeom>
          <a:pattFill prst="wdUpDiag">
            <a:fgClr>
              <a:schemeClr val="bg1"/>
            </a:fgClr>
            <a:bgClr>
              <a:schemeClr val="hlink"/>
            </a:bgClr>
          </a:pattFill>
          <a:ln w="12700">
            <a:solidFill>
              <a:schemeClr val="tx1"/>
            </a:solidFill>
            <a:miter lim="800000"/>
            <a:headEnd/>
            <a:tailEnd/>
          </a:ln>
        </p:spPr>
        <p:txBody>
          <a:bodyPr wrap="none" anchor="ctr"/>
          <a:lstStyle/>
          <a:p>
            <a:endParaRPr lang="en-US">
              <a:latin typeface="Calibri" pitchFamily="34" charset="0"/>
            </a:endParaRPr>
          </a:p>
        </p:txBody>
      </p:sp>
      <p:sp>
        <p:nvSpPr>
          <p:cNvPr id="28683" name="Rectangle 13"/>
          <p:cNvSpPr>
            <a:spLocks noChangeArrowheads="1"/>
          </p:cNvSpPr>
          <p:nvPr/>
        </p:nvSpPr>
        <p:spPr bwMode="auto">
          <a:xfrm>
            <a:off x="609600" y="1676400"/>
            <a:ext cx="1457325" cy="819150"/>
          </a:xfrm>
          <a:prstGeom prst="rect">
            <a:avLst/>
          </a:prstGeom>
          <a:noFill/>
          <a:ln w="12700">
            <a:noFill/>
            <a:miter lim="800000"/>
            <a:headEnd/>
            <a:tailEnd/>
          </a:ln>
        </p:spPr>
        <p:txBody>
          <a:bodyPr lIns="90488" tIns="44450" rIns="90488" bIns="44450">
            <a:spAutoFit/>
          </a:bodyPr>
          <a:lstStyle/>
          <a:p>
            <a:pPr eaLnBrk="0" hangingPunct="0"/>
            <a:r>
              <a:rPr lang="en-US" sz="2400">
                <a:latin typeface="Times New Roman" pitchFamily="18" charset="0"/>
              </a:rPr>
              <a:t>   </a:t>
            </a:r>
            <a:r>
              <a:rPr lang="en-US" sz="2400" b="1">
                <a:solidFill>
                  <a:schemeClr val="tx2"/>
                </a:solidFill>
                <a:latin typeface="Times New Roman" pitchFamily="18" charset="0"/>
              </a:rPr>
              <a:t>Total</a:t>
            </a:r>
          </a:p>
          <a:p>
            <a:pPr eaLnBrk="0" hangingPunct="0"/>
            <a:r>
              <a:rPr lang="en-US" sz="2400" b="1">
                <a:solidFill>
                  <a:schemeClr val="tx2"/>
                </a:solidFill>
                <a:latin typeface="Times New Roman" pitchFamily="18" charset="0"/>
              </a:rPr>
              <a:t>    Cost</a:t>
            </a:r>
            <a:endParaRPr lang="en-US" sz="2400" b="1">
              <a:latin typeface="Times New Roman" pitchFamily="18" charset="0"/>
            </a:endParaRPr>
          </a:p>
        </p:txBody>
      </p:sp>
      <p:sp>
        <p:nvSpPr>
          <p:cNvPr id="28684" name="Rectangle 14"/>
          <p:cNvSpPr>
            <a:spLocks noChangeArrowheads="1"/>
          </p:cNvSpPr>
          <p:nvPr/>
        </p:nvSpPr>
        <p:spPr bwMode="auto">
          <a:xfrm>
            <a:off x="3587750" y="4654550"/>
            <a:ext cx="2501900" cy="444500"/>
          </a:xfrm>
          <a:prstGeom prst="rect">
            <a:avLst/>
          </a:prstGeom>
          <a:solidFill>
            <a:schemeClr val="accent2"/>
          </a:solidFill>
          <a:ln w="12700">
            <a:solidFill>
              <a:schemeClr val="tx1"/>
            </a:solidFill>
            <a:miter lim="800000"/>
            <a:headEnd/>
            <a:tailEnd/>
          </a:ln>
        </p:spPr>
        <p:txBody>
          <a:bodyPr wrap="none" lIns="90488" tIns="44450" rIns="90488" bIns="44450" anchor="ctr"/>
          <a:lstStyle/>
          <a:p>
            <a:pPr algn="ctr" eaLnBrk="0" hangingPunct="0"/>
            <a:r>
              <a:rPr lang="en-US" sz="2400" b="1">
                <a:solidFill>
                  <a:srgbClr val="FFFFFF"/>
                </a:solidFill>
                <a:latin typeface="Times New Roman" pitchFamily="18" charset="0"/>
              </a:rPr>
              <a:t>Total Fixed Cost</a:t>
            </a:r>
          </a:p>
        </p:txBody>
      </p:sp>
      <p:sp>
        <p:nvSpPr>
          <p:cNvPr id="28685" name="Line 16"/>
          <p:cNvSpPr>
            <a:spLocks noChangeShapeType="1"/>
          </p:cNvSpPr>
          <p:nvPr/>
        </p:nvSpPr>
        <p:spPr bwMode="auto">
          <a:xfrm>
            <a:off x="1747838" y="5562600"/>
            <a:ext cx="6235700" cy="0"/>
          </a:xfrm>
          <a:prstGeom prst="line">
            <a:avLst/>
          </a:prstGeom>
          <a:noFill/>
          <a:ln w="38100">
            <a:solidFill>
              <a:schemeClr val="tx1"/>
            </a:solidFill>
            <a:round/>
            <a:headEnd/>
            <a:tailEnd/>
          </a:ln>
        </p:spPr>
        <p:txBody>
          <a:bodyPr wrap="none" anchor="ctr"/>
          <a:lstStyle/>
          <a:p>
            <a:endParaRPr lang="en-US"/>
          </a:p>
        </p:txBody>
      </p:sp>
      <p:sp>
        <p:nvSpPr>
          <p:cNvPr id="28686" name="Line 17"/>
          <p:cNvSpPr>
            <a:spLocks noChangeShapeType="1"/>
          </p:cNvSpPr>
          <p:nvPr/>
        </p:nvSpPr>
        <p:spPr bwMode="auto">
          <a:xfrm>
            <a:off x="1752600" y="1998663"/>
            <a:ext cx="0" cy="3568700"/>
          </a:xfrm>
          <a:prstGeom prst="line">
            <a:avLst/>
          </a:prstGeom>
          <a:noFill/>
          <a:ln w="38100">
            <a:solidFill>
              <a:schemeClr val="tx1"/>
            </a:solidFill>
            <a:round/>
            <a:headEnd/>
            <a:tailEnd/>
          </a:ln>
        </p:spPr>
        <p:txBody>
          <a:bodyPr wrap="none" anchor="ct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lide Number Placeholder 5"/>
          <p:cNvSpPr>
            <a:spLocks noGrp="1"/>
          </p:cNvSpPr>
          <p:nvPr>
            <p:ph type="sldNum" sz="quarter" idx="10"/>
          </p:nvPr>
        </p:nvSpPr>
        <p:spPr/>
        <p:txBody>
          <a:bodyPr/>
          <a:lstStyle/>
          <a:p>
            <a:r>
              <a:rPr lang="en-US"/>
              <a:t>3-</a:t>
            </a:r>
            <a:fld id="{9EC368CE-ECBC-46A4-A466-0B6157EC05F2}" type="slidenum">
              <a:rPr lang="en-US"/>
              <a:pPr/>
              <a:t>13</a:t>
            </a:fld>
            <a:endParaRPr lang="en-US"/>
          </a:p>
        </p:txBody>
      </p:sp>
      <p:sp>
        <p:nvSpPr>
          <p:cNvPr id="29697" name="Rectangle 3"/>
          <p:cNvSpPr>
            <a:spLocks noGrp="1" noChangeArrowheads="1"/>
          </p:cNvSpPr>
          <p:nvPr>
            <p:ph type="title"/>
          </p:nvPr>
        </p:nvSpPr>
        <p:spPr>
          <a:xfrm>
            <a:off x="2057400" y="762000"/>
            <a:ext cx="5029200" cy="609600"/>
          </a:xfrm>
        </p:spPr>
        <p:txBody>
          <a:bodyPr/>
          <a:lstStyle/>
          <a:p>
            <a:r>
              <a:rPr lang="en-US" sz="3200" b="1" smtClean="0">
                <a:latin typeface="Arial" charset="0"/>
                <a:cs typeface="Arial" charset="0"/>
              </a:rPr>
              <a:t>Variable Costs</a:t>
            </a:r>
          </a:p>
        </p:txBody>
      </p:sp>
      <p:sp>
        <p:nvSpPr>
          <p:cNvPr id="29698" name="Rectangle 5"/>
          <p:cNvSpPr>
            <a:spLocks noGrp="1" noChangeArrowheads="1"/>
          </p:cNvSpPr>
          <p:nvPr>
            <p:ph idx="1"/>
          </p:nvPr>
        </p:nvSpPr>
        <p:spPr>
          <a:xfrm>
            <a:off x="609600" y="1828800"/>
            <a:ext cx="8153400" cy="3429000"/>
          </a:xfrm>
          <a:solidFill>
            <a:schemeClr val="bg2"/>
          </a:solidFill>
          <a:ln>
            <a:solidFill>
              <a:schemeClr val="tx1"/>
            </a:solidFill>
          </a:ln>
        </p:spPr>
        <p:txBody>
          <a:bodyPr lIns="91435" tIns="45718" rIns="91435" bIns="45718"/>
          <a:lstStyle/>
          <a:p>
            <a:pPr>
              <a:buFontTx/>
              <a:buNone/>
            </a:pPr>
            <a:r>
              <a:rPr lang="en-US" smtClean="0"/>
              <a:t> </a:t>
            </a:r>
          </a:p>
        </p:txBody>
      </p:sp>
      <p:sp>
        <p:nvSpPr>
          <p:cNvPr id="29700" name="Line 6"/>
          <p:cNvSpPr>
            <a:spLocks noChangeShapeType="1"/>
          </p:cNvSpPr>
          <p:nvPr/>
        </p:nvSpPr>
        <p:spPr bwMode="auto">
          <a:xfrm>
            <a:off x="1758950" y="4343400"/>
            <a:ext cx="6235700" cy="0"/>
          </a:xfrm>
          <a:prstGeom prst="line">
            <a:avLst/>
          </a:prstGeom>
          <a:noFill/>
          <a:ln w="12700">
            <a:solidFill>
              <a:srgbClr val="FC0128"/>
            </a:solidFill>
            <a:round/>
            <a:headEnd/>
            <a:tailEnd/>
          </a:ln>
        </p:spPr>
        <p:txBody>
          <a:bodyPr wrap="none" anchor="ctr"/>
          <a:lstStyle/>
          <a:p>
            <a:endParaRPr lang="en-US"/>
          </a:p>
        </p:txBody>
      </p:sp>
      <p:sp>
        <p:nvSpPr>
          <p:cNvPr id="29701" name="Line 7"/>
          <p:cNvSpPr>
            <a:spLocks noChangeShapeType="1"/>
          </p:cNvSpPr>
          <p:nvPr/>
        </p:nvSpPr>
        <p:spPr bwMode="auto">
          <a:xfrm flipV="1">
            <a:off x="1766888" y="2203450"/>
            <a:ext cx="6227762" cy="2143125"/>
          </a:xfrm>
          <a:prstGeom prst="line">
            <a:avLst/>
          </a:prstGeom>
          <a:noFill/>
          <a:ln w="12700">
            <a:solidFill>
              <a:srgbClr val="1F4300"/>
            </a:solidFill>
            <a:round/>
            <a:headEnd/>
            <a:tailEnd/>
          </a:ln>
        </p:spPr>
        <p:txBody>
          <a:bodyPr wrap="none" anchor="ctr"/>
          <a:lstStyle/>
          <a:p>
            <a:endParaRPr lang="en-US"/>
          </a:p>
        </p:txBody>
      </p:sp>
      <p:sp>
        <p:nvSpPr>
          <p:cNvPr id="29702" name="Freeform 8" descr="Wide upward diagonal"/>
          <p:cNvSpPr>
            <a:spLocks/>
          </p:cNvSpPr>
          <p:nvPr/>
        </p:nvSpPr>
        <p:spPr bwMode="auto">
          <a:xfrm>
            <a:off x="1752600" y="1981200"/>
            <a:ext cx="6249988" cy="2363788"/>
          </a:xfrm>
          <a:custGeom>
            <a:avLst/>
            <a:gdLst>
              <a:gd name="T0" fmla="*/ 0 w 3937"/>
              <a:gd name="T1" fmla="*/ 1488 h 1489"/>
              <a:gd name="T2" fmla="*/ 3936 w 3937"/>
              <a:gd name="T3" fmla="*/ 0 h 1489"/>
              <a:gd name="T4" fmla="*/ 3936 w 3937"/>
              <a:gd name="T5" fmla="*/ 1488 h 1489"/>
              <a:gd name="T6" fmla="*/ 0 w 3937"/>
              <a:gd name="T7" fmla="*/ 1488 h 1489"/>
              <a:gd name="T8" fmla="*/ 0 60000 65536"/>
              <a:gd name="T9" fmla="*/ 0 60000 65536"/>
              <a:gd name="T10" fmla="*/ 0 60000 65536"/>
              <a:gd name="T11" fmla="*/ 0 60000 65536"/>
              <a:gd name="T12" fmla="*/ 0 w 3937"/>
              <a:gd name="T13" fmla="*/ 0 h 1489"/>
              <a:gd name="T14" fmla="*/ 3937 w 3937"/>
              <a:gd name="T15" fmla="*/ 1489 h 1489"/>
            </a:gdLst>
            <a:ahLst/>
            <a:cxnLst>
              <a:cxn ang="T8">
                <a:pos x="T0" y="T1"/>
              </a:cxn>
              <a:cxn ang="T9">
                <a:pos x="T2" y="T3"/>
              </a:cxn>
              <a:cxn ang="T10">
                <a:pos x="T4" y="T5"/>
              </a:cxn>
              <a:cxn ang="T11">
                <a:pos x="T6" y="T7"/>
              </a:cxn>
            </a:cxnLst>
            <a:rect l="T12" t="T13" r="T14" b="T15"/>
            <a:pathLst>
              <a:path w="3937" h="1489">
                <a:moveTo>
                  <a:pt x="0" y="1488"/>
                </a:moveTo>
                <a:lnTo>
                  <a:pt x="3936" y="0"/>
                </a:lnTo>
                <a:lnTo>
                  <a:pt x="3936" y="1488"/>
                </a:lnTo>
                <a:lnTo>
                  <a:pt x="0" y="1488"/>
                </a:lnTo>
              </a:path>
            </a:pathLst>
          </a:custGeom>
          <a:pattFill prst="wdUpDiag">
            <a:fgClr>
              <a:srgbClr val="FFFFFF"/>
            </a:fgClr>
            <a:bgClr>
              <a:schemeClr val="hlink"/>
            </a:bgClr>
          </a:pattFill>
          <a:ln w="12700" cap="rnd" cmpd="sng">
            <a:solidFill>
              <a:schemeClr val="tx1"/>
            </a:solidFill>
            <a:prstDash val="solid"/>
            <a:round/>
            <a:headEnd type="none" w="med" len="med"/>
            <a:tailEnd type="none" w="med" len="med"/>
          </a:ln>
        </p:spPr>
        <p:txBody>
          <a:bodyPr/>
          <a:lstStyle/>
          <a:p>
            <a:endParaRPr lang="en-US"/>
          </a:p>
        </p:txBody>
      </p:sp>
      <p:sp>
        <p:nvSpPr>
          <p:cNvPr id="29703" name="Rectangle 9"/>
          <p:cNvSpPr>
            <a:spLocks noChangeArrowheads="1"/>
          </p:cNvSpPr>
          <p:nvPr/>
        </p:nvSpPr>
        <p:spPr bwMode="auto">
          <a:xfrm>
            <a:off x="4730750" y="3511550"/>
            <a:ext cx="2806700" cy="444500"/>
          </a:xfrm>
          <a:prstGeom prst="rect">
            <a:avLst/>
          </a:prstGeom>
          <a:solidFill>
            <a:schemeClr val="accent2"/>
          </a:solidFill>
          <a:ln w="12700">
            <a:solidFill>
              <a:schemeClr val="tx1"/>
            </a:solidFill>
            <a:miter lim="800000"/>
            <a:headEnd/>
            <a:tailEnd/>
          </a:ln>
        </p:spPr>
        <p:txBody>
          <a:bodyPr wrap="none" lIns="90488" tIns="44450" rIns="90488" bIns="44450" anchor="ctr"/>
          <a:lstStyle/>
          <a:p>
            <a:pPr algn="ctr" eaLnBrk="0" hangingPunct="0"/>
            <a:r>
              <a:rPr lang="en-US" sz="2400" b="1">
                <a:solidFill>
                  <a:srgbClr val="F8F8F8"/>
                </a:solidFill>
                <a:latin typeface="Times New Roman" pitchFamily="18" charset="0"/>
              </a:rPr>
              <a:t>Total Variable Cost</a:t>
            </a:r>
          </a:p>
        </p:txBody>
      </p:sp>
      <p:sp>
        <p:nvSpPr>
          <p:cNvPr id="23562" name="Rectangle 10"/>
          <p:cNvSpPr>
            <a:spLocks noChangeArrowheads="1"/>
          </p:cNvSpPr>
          <p:nvPr/>
        </p:nvSpPr>
        <p:spPr bwMode="auto">
          <a:xfrm>
            <a:off x="484188" y="1874838"/>
            <a:ext cx="1379537" cy="3192462"/>
          </a:xfrm>
          <a:prstGeom prst="rect">
            <a:avLst/>
          </a:prstGeom>
          <a:noFill/>
          <a:ln w="12700">
            <a:noFill/>
            <a:miter lim="800000"/>
            <a:headEnd/>
            <a:tailEnd/>
          </a:ln>
          <a:effectLst/>
        </p:spPr>
        <p:txBody>
          <a:bodyPr lIns="90488" tIns="44450" rIns="90488" bIns="44450">
            <a:spAutoFit/>
          </a:bodyPr>
          <a:lstStyle/>
          <a:p>
            <a:pPr eaLnBrk="0" fontAlgn="auto" hangingPunct="0">
              <a:spcBef>
                <a:spcPct val="35000"/>
              </a:spcBef>
              <a:spcAft>
                <a:spcPts val="0"/>
              </a:spcAft>
              <a:tabLst>
                <a:tab pos="1092200" algn="r"/>
              </a:tabLst>
              <a:defRPr/>
            </a:pPr>
            <a:endParaRPr lang="en-US" sz="2200" dirty="0">
              <a:solidFill>
                <a:schemeClr val="bg2"/>
              </a:solidFill>
              <a:latin typeface="Book Antiqua" pitchFamily="18" charset="0"/>
            </a:endParaRPr>
          </a:p>
          <a:p>
            <a:pPr eaLnBrk="0" fontAlgn="auto" hangingPunct="0">
              <a:spcBef>
                <a:spcPct val="35000"/>
              </a:spcBef>
              <a:spcAft>
                <a:spcPts val="0"/>
              </a:spcAft>
              <a:tabLst>
                <a:tab pos="1092200" algn="r"/>
              </a:tabLst>
              <a:defRPr/>
            </a:pPr>
            <a:r>
              <a:rPr lang="en-US" sz="2200" dirty="0">
                <a:solidFill>
                  <a:schemeClr val="bg2"/>
                </a:solidFill>
                <a:latin typeface="Book Antiqua" pitchFamily="18" charset="0"/>
              </a:rPr>
              <a:t>	</a:t>
            </a:r>
          </a:p>
          <a:p>
            <a:pPr eaLnBrk="0" fontAlgn="auto" hangingPunct="0">
              <a:spcBef>
                <a:spcPct val="35000"/>
              </a:spcBef>
              <a:spcAft>
                <a:spcPts val="0"/>
              </a:spcAft>
              <a:tabLst>
                <a:tab pos="1092200" algn="r"/>
              </a:tabLst>
              <a:defRPr/>
            </a:pPr>
            <a:r>
              <a:rPr lang="en-US" sz="2200" dirty="0">
                <a:solidFill>
                  <a:schemeClr val="bg2"/>
                </a:solidFill>
                <a:latin typeface="Book Antiqua" pitchFamily="18" charset="0"/>
              </a:rPr>
              <a:t>	</a:t>
            </a:r>
            <a:r>
              <a:rPr lang="en-US" sz="2200" b="1" dirty="0">
                <a:solidFill>
                  <a:schemeClr val="bg2">
                    <a:lumMod val="25000"/>
                  </a:schemeClr>
                </a:solidFill>
                <a:latin typeface="Book Antiqua" pitchFamily="18" charset="0"/>
              </a:rPr>
              <a:t>$6,600</a:t>
            </a:r>
          </a:p>
          <a:p>
            <a:pPr eaLnBrk="0" fontAlgn="auto" hangingPunct="0">
              <a:spcBef>
                <a:spcPct val="35000"/>
              </a:spcBef>
              <a:spcAft>
                <a:spcPts val="0"/>
              </a:spcAft>
              <a:tabLst>
                <a:tab pos="1092200" algn="r"/>
              </a:tabLst>
              <a:defRPr/>
            </a:pPr>
            <a:r>
              <a:rPr lang="en-US" sz="2200" b="1" dirty="0">
                <a:solidFill>
                  <a:schemeClr val="bg2">
                    <a:lumMod val="25000"/>
                  </a:schemeClr>
                </a:solidFill>
                <a:latin typeface="Book Antiqua" pitchFamily="18" charset="0"/>
              </a:rPr>
              <a:t>	$6,500</a:t>
            </a:r>
          </a:p>
          <a:p>
            <a:pPr eaLnBrk="0" fontAlgn="auto" hangingPunct="0">
              <a:spcBef>
                <a:spcPct val="35000"/>
              </a:spcBef>
              <a:spcAft>
                <a:spcPts val="0"/>
              </a:spcAft>
              <a:tabLst>
                <a:tab pos="1092200" algn="r"/>
              </a:tabLst>
              <a:defRPr/>
            </a:pPr>
            <a:r>
              <a:rPr lang="en-US" sz="2200" b="1" dirty="0">
                <a:solidFill>
                  <a:schemeClr val="bg2">
                    <a:lumMod val="25000"/>
                  </a:schemeClr>
                </a:solidFill>
                <a:latin typeface="Book Antiqua" pitchFamily="18" charset="0"/>
              </a:rPr>
              <a:t>	</a:t>
            </a:r>
          </a:p>
          <a:p>
            <a:pPr eaLnBrk="0" fontAlgn="auto" hangingPunct="0">
              <a:spcBef>
                <a:spcPct val="35000"/>
              </a:spcBef>
              <a:spcAft>
                <a:spcPts val="0"/>
              </a:spcAft>
              <a:tabLst>
                <a:tab pos="1092200" algn="r"/>
              </a:tabLst>
              <a:defRPr/>
            </a:pPr>
            <a:r>
              <a:rPr lang="en-US" sz="2200" b="1" dirty="0">
                <a:solidFill>
                  <a:schemeClr val="bg2">
                    <a:lumMod val="25000"/>
                  </a:schemeClr>
                </a:solidFill>
                <a:latin typeface="Book Antiqua" pitchFamily="18" charset="0"/>
              </a:rPr>
              <a:t>	$3,000</a:t>
            </a:r>
            <a:endParaRPr lang="en-US" sz="2200" dirty="0">
              <a:solidFill>
                <a:schemeClr val="bg2">
                  <a:lumMod val="25000"/>
                </a:schemeClr>
              </a:solidFill>
              <a:latin typeface="Book Antiqua" pitchFamily="18" charset="0"/>
            </a:endParaRPr>
          </a:p>
          <a:p>
            <a:pPr eaLnBrk="0" fontAlgn="auto" hangingPunct="0">
              <a:spcBef>
                <a:spcPct val="35000"/>
              </a:spcBef>
              <a:spcAft>
                <a:spcPts val="0"/>
              </a:spcAft>
              <a:tabLst>
                <a:tab pos="1092200" algn="r"/>
              </a:tabLst>
              <a:defRPr/>
            </a:pPr>
            <a:r>
              <a:rPr lang="en-US" sz="2400" dirty="0">
                <a:solidFill>
                  <a:schemeClr val="bg2">
                    <a:lumMod val="25000"/>
                  </a:schemeClr>
                </a:solidFill>
                <a:latin typeface="Book Antiqua" pitchFamily="18" charset="0"/>
              </a:rPr>
              <a:t>	</a:t>
            </a:r>
          </a:p>
        </p:txBody>
      </p:sp>
      <p:sp>
        <p:nvSpPr>
          <p:cNvPr id="29705" name="Rectangle 11"/>
          <p:cNvSpPr>
            <a:spLocks noChangeArrowheads="1"/>
          </p:cNvSpPr>
          <p:nvPr/>
        </p:nvSpPr>
        <p:spPr bwMode="auto">
          <a:xfrm>
            <a:off x="1668463" y="1243013"/>
            <a:ext cx="325437" cy="3949700"/>
          </a:xfrm>
          <a:prstGeom prst="rect">
            <a:avLst/>
          </a:prstGeom>
          <a:noFill/>
          <a:ln w="12700">
            <a:noFill/>
            <a:miter lim="800000"/>
            <a:headEnd/>
            <a:tailEnd/>
          </a:ln>
        </p:spPr>
        <p:txBody>
          <a:bodyPr wrap="none" anchor="ctr"/>
          <a:lstStyle/>
          <a:p>
            <a:endParaRPr lang="en-US">
              <a:latin typeface="Calibri" pitchFamily="34" charset="0"/>
            </a:endParaRPr>
          </a:p>
        </p:txBody>
      </p:sp>
      <p:sp>
        <p:nvSpPr>
          <p:cNvPr id="23565" name="Rectangle 13"/>
          <p:cNvSpPr>
            <a:spLocks noChangeArrowheads="1"/>
          </p:cNvSpPr>
          <p:nvPr/>
        </p:nvSpPr>
        <p:spPr bwMode="auto">
          <a:xfrm>
            <a:off x="3200400" y="4800600"/>
            <a:ext cx="3586163" cy="458788"/>
          </a:xfrm>
          <a:prstGeom prst="rect">
            <a:avLst/>
          </a:prstGeom>
          <a:noFill/>
          <a:ln w="12700">
            <a:noFill/>
            <a:miter lim="800000"/>
            <a:headEnd/>
            <a:tailEnd/>
          </a:ln>
          <a:effectLst/>
        </p:spPr>
        <p:txBody>
          <a:bodyPr lIns="90488" tIns="44450" rIns="90488" bIns="44450">
            <a:spAutoFit/>
          </a:bodyPr>
          <a:lstStyle/>
          <a:p>
            <a:pPr eaLnBrk="0" fontAlgn="auto" hangingPunct="0">
              <a:spcBef>
                <a:spcPct val="50000"/>
              </a:spcBef>
              <a:spcAft>
                <a:spcPts val="0"/>
              </a:spcAft>
              <a:defRPr/>
            </a:pPr>
            <a:r>
              <a:rPr lang="en-US" sz="2400" b="1" dirty="0">
                <a:solidFill>
                  <a:schemeClr val="bg2">
                    <a:lumMod val="25000"/>
                  </a:schemeClr>
                </a:solidFill>
                <a:latin typeface="Book Antiqua" pitchFamily="18" charset="0"/>
              </a:rPr>
              <a:t>Units of the Cost Driver</a:t>
            </a:r>
          </a:p>
        </p:txBody>
      </p:sp>
      <p:sp>
        <p:nvSpPr>
          <p:cNvPr id="29707" name="Line 14"/>
          <p:cNvSpPr>
            <a:spLocks noChangeShapeType="1"/>
          </p:cNvSpPr>
          <p:nvPr/>
        </p:nvSpPr>
        <p:spPr bwMode="auto">
          <a:xfrm>
            <a:off x="1758950" y="4343400"/>
            <a:ext cx="6235700" cy="0"/>
          </a:xfrm>
          <a:prstGeom prst="line">
            <a:avLst/>
          </a:prstGeom>
          <a:noFill/>
          <a:ln w="12700">
            <a:solidFill>
              <a:srgbClr val="FC0128"/>
            </a:solidFill>
            <a:round/>
            <a:headEnd/>
            <a:tailEnd/>
          </a:ln>
        </p:spPr>
        <p:txBody>
          <a:bodyPr wrap="none" anchor="ctr"/>
          <a:lstStyle/>
          <a:p>
            <a:endParaRPr lang="en-US"/>
          </a:p>
        </p:txBody>
      </p:sp>
      <p:sp>
        <p:nvSpPr>
          <p:cNvPr id="23568" name="Rectangle 16"/>
          <p:cNvSpPr>
            <a:spLocks noChangeArrowheads="1"/>
          </p:cNvSpPr>
          <p:nvPr/>
        </p:nvSpPr>
        <p:spPr bwMode="auto">
          <a:xfrm>
            <a:off x="609600" y="1905000"/>
            <a:ext cx="1457325" cy="828675"/>
          </a:xfrm>
          <a:prstGeom prst="rect">
            <a:avLst/>
          </a:prstGeom>
          <a:noFill/>
          <a:ln w="12700">
            <a:noFill/>
            <a:miter lim="800000"/>
            <a:headEnd/>
            <a:tailEnd/>
          </a:ln>
          <a:effectLst/>
        </p:spPr>
        <p:txBody>
          <a:bodyPr lIns="90488" tIns="44450" rIns="90488" bIns="44450">
            <a:spAutoFit/>
          </a:bodyPr>
          <a:lstStyle/>
          <a:p>
            <a:pPr eaLnBrk="0" fontAlgn="auto" hangingPunct="0">
              <a:spcBef>
                <a:spcPts val="0"/>
              </a:spcBef>
              <a:spcAft>
                <a:spcPts val="0"/>
              </a:spcAft>
              <a:defRPr/>
            </a:pPr>
            <a:r>
              <a:rPr lang="en-US" sz="2400" dirty="0">
                <a:solidFill>
                  <a:schemeClr val="bg1"/>
                </a:solidFill>
                <a:latin typeface="Times New Roman" pitchFamily="18" charset="0"/>
              </a:rPr>
              <a:t>   </a:t>
            </a:r>
            <a:r>
              <a:rPr lang="en-US" sz="2400" b="1" dirty="0">
                <a:solidFill>
                  <a:schemeClr val="bg2">
                    <a:lumMod val="25000"/>
                  </a:schemeClr>
                </a:solidFill>
                <a:latin typeface="Times New Roman" pitchFamily="18" charset="0"/>
              </a:rPr>
              <a:t>Total</a:t>
            </a:r>
          </a:p>
          <a:p>
            <a:pPr eaLnBrk="0" fontAlgn="auto" hangingPunct="0">
              <a:spcBef>
                <a:spcPts val="0"/>
              </a:spcBef>
              <a:spcAft>
                <a:spcPts val="0"/>
              </a:spcAft>
              <a:defRPr/>
            </a:pPr>
            <a:r>
              <a:rPr lang="en-US" sz="2400" b="1" dirty="0">
                <a:solidFill>
                  <a:schemeClr val="bg2">
                    <a:lumMod val="25000"/>
                  </a:schemeClr>
                </a:solidFill>
                <a:latin typeface="Times New Roman" pitchFamily="18" charset="0"/>
              </a:rPr>
              <a:t>    Cost</a:t>
            </a:r>
          </a:p>
        </p:txBody>
      </p:sp>
      <p:sp>
        <p:nvSpPr>
          <p:cNvPr id="29709" name="Line 18"/>
          <p:cNvSpPr>
            <a:spLocks noChangeShapeType="1"/>
          </p:cNvSpPr>
          <p:nvPr/>
        </p:nvSpPr>
        <p:spPr bwMode="auto">
          <a:xfrm>
            <a:off x="1752600" y="4343400"/>
            <a:ext cx="6235700" cy="0"/>
          </a:xfrm>
          <a:prstGeom prst="line">
            <a:avLst/>
          </a:prstGeom>
          <a:noFill/>
          <a:ln w="38100">
            <a:solidFill>
              <a:schemeClr val="tx1"/>
            </a:solidFill>
            <a:round/>
            <a:headEnd/>
            <a:tailEnd/>
          </a:ln>
        </p:spPr>
        <p:txBody>
          <a:bodyPr wrap="none" anchor="ctr"/>
          <a:lstStyle/>
          <a:p>
            <a:endParaRPr lang="en-US"/>
          </a:p>
        </p:txBody>
      </p:sp>
      <p:sp>
        <p:nvSpPr>
          <p:cNvPr id="29710" name="Line 19"/>
          <p:cNvSpPr>
            <a:spLocks noChangeShapeType="1"/>
          </p:cNvSpPr>
          <p:nvPr/>
        </p:nvSpPr>
        <p:spPr bwMode="auto">
          <a:xfrm>
            <a:off x="1752600" y="1998663"/>
            <a:ext cx="0" cy="2344737"/>
          </a:xfrm>
          <a:prstGeom prst="line">
            <a:avLst/>
          </a:prstGeom>
          <a:noFill/>
          <a:ln w="38100">
            <a:solidFill>
              <a:schemeClr val="tx1"/>
            </a:solidFill>
            <a:round/>
            <a:headEnd/>
            <a:tailEnd/>
          </a:ln>
        </p:spPr>
        <p:txBody>
          <a:bodyPr wrap="none" anchor="ctr"/>
          <a:lstStyle/>
          <a:p>
            <a:endParaRPr lang="en-US"/>
          </a:p>
        </p:txBody>
      </p:sp>
      <p:grpSp>
        <p:nvGrpSpPr>
          <p:cNvPr id="29711" name="Group 21"/>
          <p:cNvGrpSpPr>
            <a:grpSpLocks/>
          </p:cNvGrpSpPr>
          <p:nvPr/>
        </p:nvGrpSpPr>
        <p:grpSpPr bwMode="auto">
          <a:xfrm>
            <a:off x="2165350" y="2106613"/>
            <a:ext cx="2806700" cy="1381125"/>
            <a:chOff x="3176" y="679"/>
            <a:chExt cx="1768" cy="870"/>
          </a:xfrm>
        </p:grpSpPr>
        <p:sp>
          <p:nvSpPr>
            <p:cNvPr id="23574" name="AutoShape 22"/>
            <p:cNvSpPr>
              <a:spLocks noChangeArrowheads="1"/>
            </p:cNvSpPr>
            <p:nvPr/>
          </p:nvSpPr>
          <p:spPr bwMode="auto">
            <a:xfrm rot="3120000">
              <a:off x="3688" y="931"/>
              <a:ext cx="870" cy="366"/>
            </a:xfrm>
            <a:prstGeom prst="rightArrow">
              <a:avLst>
                <a:gd name="adj1" fmla="val 50000"/>
                <a:gd name="adj2" fmla="val 118863"/>
              </a:avLst>
            </a:prstGeom>
            <a:solidFill>
              <a:srgbClr val="677B53"/>
            </a:solidFill>
            <a:ln w="12700">
              <a:solidFill>
                <a:schemeClr val="tx1"/>
              </a:solidFill>
              <a:miter lim="800000"/>
              <a:headEnd/>
              <a:tailEnd/>
            </a:ln>
            <a:effectLst>
              <a:outerShdw dist="107763" dir="2700000" algn="ctr" rotWithShape="0">
                <a:schemeClr val="tx1"/>
              </a:outerShdw>
            </a:effectLst>
          </p:spPr>
          <p:txBody>
            <a:bodyPr wrap="none" anchor="ctr"/>
            <a:lstStyle/>
            <a:p>
              <a:pPr fontAlgn="auto">
                <a:spcBef>
                  <a:spcPts val="0"/>
                </a:spcBef>
                <a:spcAft>
                  <a:spcPts val="0"/>
                </a:spcAft>
                <a:defRPr/>
              </a:pPr>
              <a:endParaRPr lang="en-US">
                <a:latin typeface="+mn-lt"/>
              </a:endParaRPr>
            </a:p>
          </p:txBody>
        </p:sp>
        <p:sp>
          <p:nvSpPr>
            <p:cNvPr id="23575" name="Rectangle 23"/>
            <p:cNvSpPr>
              <a:spLocks noChangeArrowheads="1"/>
            </p:cNvSpPr>
            <p:nvPr/>
          </p:nvSpPr>
          <p:spPr bwMode="auto">
            <a:xfrm>
              <a:off x="3176" y="680"/>
              <a:ext cx="1768" cy="280"/>
            </a:xfrm>
            <a:prstGeom prst="rect">
              <a:avLst/>
            </a:prstGeom>
            <a:solidFill>
              <a:srgbClr val="677B53"/>
            </a:solidFill>
            <a:ln w="12700">
              <a:solidFill>
                <a:schemeClr val="tx1"/>
              </a:solidFill>
              <a:miter lim="800000"/>
              <a:headEnd/>
              <a:tailEnd/>
            </a:ln>
            <a:effectLst/>
          </p:spPr>
          <p:txBody>
            <a:bodyPr wrap="none" lIns="90488" tIns="44450" rIns="90488" bIns="44450" anchor="ctr"/>
            <a:lstStyle/>
            <a:p>
              <a:pPr algn="ctr" eaLnBrk="0" fontAlgn="auto" hangingPunct="0">
                <a:spcBef>
                  <a:spcPts val="0"/>
                </a:spcBef>
                <a:spcAft>
                  <a:spcPts val="0"/>
                </a:spcAft>
                <a:defRPr/>
              </a:pPr>
              <a:r>
                <a:rPr lang="en-US" sz="2400" b="1">
                  <a:solidFill>
                    <a:srgbClr val="FFFFFF"/>
                  </a:solidFill>
                  <a:effectLst>
                    <a:outerShdw blurRad="38100" dist="38100" dir="2700000" algn="tl">
                      <a:srgbClr val="000000"/>
                    </a:outerShdw>
                  </a:effectLst>
                  <a:latin typeface="Times New Roman" pitchFamily="18" charset="0"/>
                </a:rPr>
                <a:t>Total Cost</a:t>
              </a:r>
            </a:p>
          </p:txBody>
        </p:sp>
      </p:grpSp>
      <p:sp>
        <p:nvSpPr>
          <p:cNvPr id="23577" name="Rectangle 25"/>
          <p:cNvSpPr>
            <a:spLocks noChangeArrowheads="1"/>
          </p:cNvSpPr>
          <p:nvPr/>
        </p:nvSpPr>
        <p:spPr bwMode="auto">
          <a:xfrm>
            <a:off x="3200400" y="4419600"/>
            <a:ext cx="3438525" cy="428625"/>
          </a:xfrm>
          <a:prstGeom prst="rect">
            <a:avLst/>
          </a:prstGeom>
          <a:noFill/>
          <a:ln w="12700">
            <a:noFill/>
            <a:miter lim="800000"/>
            <a:headEnd/>
            <a:tailEnd/>
          </a:ln>
          <a:effectLst/>
        </p:spPr>
        <p:txBody>
          <a:bodyPr lIns="90488" tIns="44450" rIns="90488" bIns="44450">
            <a:spAutoFit/>
          </a:bodyPr>
          <a:lstStyle/>
          <a:p>
            <a:pPr algn="ctr" eaLnBrk="0" fontAlgn="auto" hangingPunct="0">
              <a:spcBef>
                <a:spcPct val="50000"/>
              </a:spcBef>
              <a:spcAft>
                <a:spcPts val="0"/>
              </a:spcAft>
              <a:defRPr/>
            </a:pPr>
            <a:r>
              <a:rPr lang="en-US" sz="2200" b="1" dirty="0">
                <a:solidFill>
                  <a:schemeClr val="bg2">
                    <a:lumMod val="25000"/>
                  </a:schemeClr>
                </a:solidFill>
                <a:latin typeface="Book Antiqua" pitchFamily="18" charset="0"/>
              </a:rPr>
              <a:t>3,500     3,600</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39E78FCA-FD4D-42B5-9BEB-85972690A955}" type="slidenum">
              <a:rPr lang="en-US"/>
              <a:pPr/>
              <a:t>14</a:t>
            </a:fld>
            <a:endParaRPr lang="en-US"/>
          </a:p>
        </p:txBody>
      </p:sp>
      <p:sp>
        <p:nvSpPr>
          <p:cNvPr id="30721" name="Rectangle 3"/>
          <p:cNvSpPr>
            <a:spLocks noGrp="1" noChangeArrowheads="1"/>
          </p:cNvSpPr>
          <p:nvPr>
            <p:ph type="title"/>
          </p:nvPr>
        </p:nvSpPr>
        <p:spPr>
          <a:xfrm>
            <a:off x="1600200" y="457200"/>
            <a:ext cx="5715000" cy="1143000"/>
          </a:xfrm>
        </p:spPr>
        <p:txBody>
          <a:bodyPr/>
          <a:lstStyle/>
          <a:p>
            <a:r>
              <a:rPr lang="en-US" b="1" smtClean="0">
                <a:latin typeface="Arial" charset="0"/>
                <a:cs typeface="Arial" charset="0"/>
              </a:rPr>
              <a:t>Product and Service Costing Concepts</a:t>
            </a:r>
          </a:p>
        </p:txBody>
      </p:sp>
      <p:sp>
        <p:nvSpPr>
          <p:cNvPr id="30722" name="Rectangle 2"/>
          <p:cNvSpPr>
            <a:spLocks noGrp="1" noChangeArrowheads="1"/>
          </p:cNvSpPr>
          <p:nvPr>
            <p:ph idx="1"/>
          </p:nvPr>
        </p:nvSpPr>
        <p:spPr>
          <a:xfrm>
            <a:off x="304800" y="1676400"/>
            <a:ext cx="8382000" cy="4724400"/>
          </a:xfrm>
        </p:spPr>
        <p:txBody>
          <a:bodyPr/>
          <a:lstStyle/>
          <a:p>
            <a:r>
              <a:rPr lang="en-US" sz="2800" b="1" smtClean="0"/>
              <a:t>Product costs </a:t>
            </a:r>
            <a:r>
              <a:rPr lang="en-US" sz="2800" smtClean="0"/>
              <a:t>include only the costs necessary to complete the product at the manufacturing step in the value chain (manufacturing) or to purchase and transport the product to the location of sale (merchandising)</a:t>
            </a:r>
          </a:p>
          <a:p>
            <a:endParaRPr lang="en-US" sz="2000" smtClean="0"/>
          </a:p>
          <a:p>
            <a:r>
              <a:rPr lang="en-US" sz="2800" b="1" smtClean="0"/>
              <a:t>Period costs (also called non-product costs) </a:t>
            </a:r>
            <a:r>
              <a:rPr lang="en-US" sz="2800" smtClean="0"/>
              <a:t>include all other costs incurred by the firm in managing or selling the product (indirect costs outside the manufacturing step of the value chain)</a:t>
            </a:r>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045F02D9-9FFB-4663-845D-0E01234FF1F4}" type="slidenum">
              <a:rPr lang="en-US"/>
              <a:pPr/>
              <a:t>15</a:t>
            </a:fld>
            <a:endParaRPr lang="en-US"/>
          </a:p>
        </p:txBody>
      </p:sp>
      <p:sp>
        <p:nvSpPr>
          <p:cNvPr id="20483" name="Rectangle 3"/>
          <p:cNvSpPr>
            <a:spLocks noGrp="1" noChangeArrowheads="1"/>
          </p:cNvSpPr>
          <p:nvPr>
            <p:ph type="title"/>
          </p:nvPr>
        </p:nvSpPr>
        <p:spPr>
          <a:xfrm>
            <a:off x="762000" y="0"/>
            <a:ext cx="7010400" cy="1143000"/>
          </a:xfrm>
        </p:spPr>
        <p:txBody>
          <a:bodyPr rtlCol="0">
            <a:normAutofit fontScale="90000"/>
          </a:bodyPr>
          <a:lstStyle/>
          <a:p>
            <a:pPr fontAlgn="auto">
              <a:spcAft>
                <a:spcPts val="0"/>
              </a:spcAft>
              <a:defRPr/>
            </a:pPr>
            <a:r>
              <a:rPr lang="en-US" b="1" dirty="0"/>
              <a:t>Manufacturing </a:t>
            </a:r>
            <a:r>
              <a:rPr lang="en-US" b="1" dirty="0" smtClean="0"/>
              <a:t>vs. Merchandising</a:t>
            </a:r>
            <a:endParaRPr lang="en-US" b="1" dirty="0"/>
          </a:p>
        </p:txBody>
      </p:sp>
      <p:pic>
        <p:nvPicPr>
          <p:cNvPr id="31746" name="Picture 4" descr="fig03_13"/>
          <p:cNvPicPr>
            <a:picLocks noGrp="1" noChangeAspect="1" noChangeArrowheads="1"/>
          </p:cNvPicPr>
          <p:nvPr>
            <p:ph idx="1"/>
          </p:nvPr>
        </p:nvPicPr>
        <p:blipFill>
          <a:blip r:embed="rId2"/>
          <a:srcRect/>
          <a:stretch>
            <a:fillRect/>
          </a:stretch>
        </p:blipFill>
        <p:spPr>
          <a:xfrm>
            <a:off x="381000" y="1143000"/>
            <a:ext cx="8347075" cy="5248275"/>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5D4DDC26-22EE-4FAB-BB9D-DF1E9D8F1CEF}" type="slidenum">
              <a:rPr lang="en-US"/>
              <a:pPr/>
              <a:t>16</a:t>
            </a:fld>
            <a:endParaRPr lang="en-US"/>
          </a:p>
        </p:txBody>
      </p:sp>
      <p:sp>
        <p:nvSpPr>
          <p:cNvPr id="32769" name="Rectangle 3"/>
          <p:cNvSpPr>
            <a:spLocks noGrp="1" noChangeArrowheads="1"/>
          </p:cNvSpPr>
          <p:nvPr>
            <p:ph type="title"/>
          </p:nvPr>
        </p:nvSpPr>
        <p:spPr>
          <a:xfrm>
            <a:off x="685800" y="0"/>
            <a:ext cx="7467600" cy="1143000"/>
          </a:xfrm>
        </p:spPr>
        <p:txBody>
          <a:bodyPr/>
          <a:lstStyle/>
          <a:p>
            <a:r>
              <a:rPr lang="en-US" sz="3200" b="1" smtClean="0">
                <a:latin typeface="Arial" charset="0"/>
                <a:cs typeface="Arial" charset="0"/>
              </a:rPr>
              <a:t>Inventory and Related Expense Accounts</a:t>
            </a:r>
          </a:p>
        </p:txBody>
      </p:sp>
      <p:pic>
        <p:nvPicPr>
          <p:cNvPr id="32770" name="Picture 6" descr="fig03_14"/>
          <p:cNvPicPr>
            <a:picLocks noGrp="1" noChangeAspect="1" noChangeArrowheads="1"/>
          </p:cNvPicPr>
          <p:nvPr>
            <p:ph idx="1"/>
          </p:nvPr>
        </p:nvPicPr>
        <p:blipFill>
          <a:blip r:embed="rId2"/>
          <a:srcRect/>
          <a:stretch>
            <a:fillRect/>
          </a:stretch>
        </p:blipFill>
        <p:spPr>
          <a:xfrm>
            <a:off x="457200" y="1143000"/>
            <a:ext cx="8270875" cy="520065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F80D7F76-0509-44D4-89A4-E0B6FA5FCDF8}" type="slidenum">
              <a:rPr lang="en-US"/>
              <a:pPr/>
              <a:t>17</a:t>
            </a:fld>
            <a:endParaRPr lang="en-US"/>
          </a:p>
        </p:txBody>
      </p:sp>
      <p:sp>
        <p:nvSpPr>
          <p:cNvPr id="33793" name="Rectangle 6"/>
          <p:cNvSpPr>
            <a:spLocks noGrp="1" noChangeArrowheads="1"/>
          </p:cNvSpPr>
          <p:nvPr>
            <p:ph type="title"/>
          </p:nvPr>
        </p:nvSpPr>
        <p:spPr>
          <a:xfrm>
            <a:off x="990600" y="457200"/>
            <a:ext cx="7162800" cy="1295400"/>
          </a:xfrm>
        </p:spPr>
        <p:txBody>
          <a:bodyPr/>
          <a:lstStyle/>
          <a:p>
            <a:r>
              <a:rPr lang="en-US" b="1" smtClean="0">
                <a:latin typeface="Arial" charset="0"/>
                <a:cs typeface="Arial" charset="0"/>
              </a:rPr>
              <a:t>Qualitative Characteristics of </a:t>
            </a:r>
            <a:br>
              <a:rPr lang="en-US" b="1" smtClean="0">
                <a:latin typeface="Arial" charset="0"/>
                <a:cs typeface="Arial" charset="0"/>
              </a:rPr>
            </a:br>
            <a:r>
              <a:rPr lang="en-US" b="1" smtClean="0">
                <a:latin typeface="Arial" charset="0"/>
                <a:cs typeface="Arial" charset="0"/>
              </a:rPr>
              <a:t>Cost Information </a:t>
            </a:r>
          </a:p>
        </p:txBody>
      </p:sp>
      <p:sp>
        <p:nvSpPr>
          <p:cNvPr id="33794" name="Rectangle 2"/>
          <p:cNvSpPr>
            <a:spLocks noGrp="1" noChangeArrowheads="1"/>
          </p:cNvSpPr>
          <p:nvPr>
            <p:ph idx="1"/>
          </p:nvPr>
        </p:nvSpPr>
        <p:spPr>
          <a:xfrm>
            <a:off x="0" y="1905000"/>
            <a:ext cx="8915400" cy="4724400"/>
          </a:xfrm>
        </p:spPr>
        <p:txBody>
          <a:bodyPr/>
          <a:lstStyle/>
          <a:p>
            <a:pPr>
              <a:buFontTx/>
              <a:buNone/>
            </a:pPr>
            <a:endParaRPr lang="en-US" sz="2600" b="1" smtClean="0"/>
          </a:p>
          <a:p>
            <a:pPr lvl="1"/>
            <a:r>
              <a:rPr lang="en-US" i="1" smtClean="0"/>
              <a:t>Accuracy </a:t>
            </a:r>
            <a:r>
              <a:rPr lang="en-US" smtClean="0"/>
              <a:t>(and the need to monitor internal accounting controls)</a:t>
            </a:r>
          </a:p>
          <a:p>
            <a:pPr lvl="1"/>
            <a:r>
              <a:rPr lang="en-US" i="1" smtClean="0"/>
              <a:t>Cost and value of cost information</a:t>
            </a:r>
            <a:r>
              <a:rPr lang="en-US" smtClean="0"/>
              <a:t> (the cost of information should be monitored by the management accountant to ensure that costs do not outweigh the associated benefits)</a:t>
            </a:r>
          </a:p>
          <a:p>
            <a:pPr lvl="1"/>
            <a:r>
              <a:rPr lang="en-US" i="1" smtClean="0"/>
              <a:t>Timeliness</a:t>
            </a:r>
            <a:r>
              <a:rPr lang="en-US" smtClean="0"/>
              <a:t>  (often involves sacrificing in the other two areas)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84C0BB4F-7C5A-45E6-A75C-994C1C99EDD2}" type="slidenum">
              <a:rPr lang="en-US"/>
              <a:pPr/>
              <a:t>18</a:t>
            </a:fld>
            <a:endParaRPr lang="en-US"/>
          </a:p>
        </p:txBody>
      </p:sp>
      <p:sp>
        <p:nvSpPr>
          <p:cNvPr id="34817" name="Rectangle 2"/>
          <p:cNvSpPr>
            <a:spLocks noGrp="1" noChangeArrowheads="1"/>
          </p:cNvSpPr>
          <p:nvPr>
            <p:ph idx="1"/>
          </p:nvPr>
        </p:nvSpPr>
        <p:spPr>
          <a:xfrm>
            <a:off x="228600" y="1371600"/>
            <a:ext cx="8763000" cy="5029200"/>
          </a:xfrm>
        </p:spPr>
        <p:txBody>
          <a:bodyPr/>
          <a:lstStyle/>
          <a:p>
            <a:pPr>
              <a:lnSpc>
                <a:spcPct val="80000"/>
              </a:lnSpc>
            </a:pPr>
            <a:r>
              <a:rPr lang="en-US" sz="2800" smtClean="0"/>
              <a:t>Cost assignment:  the tracing (direct) or allocation (indirect) of costs to cost pools using cost drivers</a:t>
            </a:r>
          </a:p>
          <a:p>
            <a:pPr>
              <a:lnSpc>
                <a:spcPct val="80000"/>
              </a:lnSpc>
            </a:pPr>
            <a:endParaRPr lang="en-US" sz="2800" smtClean="0"/>
          </a:p>
          <a:p>
            <a:pPr>
              <a:lnSpc>
                <a:spcPct val="80000"/>
              </a:lnSpc>
            </a:pPr>
            <a:r>
              <a:rPr lang="en-US" sz="2800" smtClean="0"/>
              <a:t>Four types of cost behavior (and cost drivers)</a:t>
            </a:r>
          </a:p>
          <a:p>
            <a:pPr lvl="1">
              <a:lnSpc>
                <a:spcPct val="80000"/>
              </a:lnSpc>
            </a:pPr>
            <a:r>
              <a:rPr lang="en-US" sz="2400" smtClean="0"/>
              <a:t>Volume based</a:t>
            </a:r>
          </a:p>
          <a:p>
            <a:pPr lvl="2">
              <a:lnSpc>
                <a:spcPct val="80000"/>
              </a:lnSpc>
            </a:pPr>
            <a:r>
              <a:rPr lang="en-US" sz="2000" smtClean="0"/>
              <a:t>Fixed cost</a:t>
            </a:r>
          </a:p>
          <a:p>
            <a:pPr lvl="2">
              <a:lnSpc>
                <a:spcPct val="80000"/>
              </a:lnSpc>
            </a:pPr>
            <a:r>
              <a:rPr lang="en-US" sz="2000" smtClean="0"/>
              <a:t>Variable cost</a:t>
            </a:r>
          </a:p>
          <a:p>
            <a:pPr lvl="2">
              <a:lnSpc>
                <a:spcPct val="80000"/>
              </a:lnSpc>
            </a:pPr>
            <a:r>
              <a:rPr lang="en-US" sz="2000" smtClean="0"/>
              <a:t>Mixed cost</a:t>
            </a:r>
          </a:p>
          <a:p>
            <a:pPr lvl="2">
              <a:lnSpc>
                <a:spcPct val="80000"/>
              </a:lnSpc>
            </a:pPr>
            <a:r>
              <a:rPr lang="en-US" sz="2000" smtClean="0"/>
              <a:t>Step cost</a:t>
            </a:r>
            <a:endParaRPr lang="en-US" sz="1600" smtClean="0"/>
          </a:p>
          <a:p>
            <a:pPr lvl="1">
              <a:lnSpc>
                <a:spcPct val="80000"/>
              </a:lnSpc>
            </a:pPr>
            <a:r>
              <a:rPr lang="en-US" sz="2400" smtClean="0"/>
              <a:t>Activity based</a:t>
            </a:r>
          </a:p>
          <a:p>
            <a:pPr lvl="1">
              <a:lnSpc>
                <a:spcPct val="80000"/>
              </a:lnSpc>
            </a:pPr>
            <a:r>
              <a:rPr lang="en-US" sz="2400" smtClean="0"/>
              <a:t>Structural</a:t>
            </a:r>
          </a:p>
          <a:p>
            <a:pPr lvl="1">
              <a:lnSpc>
                <a:spcPct val="80000"/>
              </a:lnSpc>
            </a:pPr>
            <a:r>
              <a:rPr lang="en-US" sz="2400" smtClean="0"/>
              <a:t>Executional</a:t>
            </a:r>
            <a:endParaRPr lang="en-US" sz="2000" smtClean="0"/>
          </a:p>
          <a:p>
            <a:pPr lvl="1">
              <a:lnSpc>
                <a:spcPct val="80000"/>
              </a:lnSpc>
              <a:buFont typeface="Arial" charset="0"/>
              <a:buNone/>
            </a:pPr>
            <a:endParaRPr lang="en-US" smtClean="0"/>
          </a:p>
          <a:p>
            <a:pPr>
              <a:lnSpc>
                <a:spcPct val="80000"/>
              </a:lnSpc>
            </a:pPr>
            <a:endParaRPr lang="en-US" sz="2600" smtClean="0"/>
          </a:p>
        </p:txBody>
      </p:sp>
      <p:sp>
        <p:nvSpPr>
          <p:cNvPr id="34819" name="Rectangle 3"/>
          <p:cNvSpPr>
            <a:spLocks noChangeArrowheads="1"/>
          </p:cNvSpPr>
          <p:nvPr/>
        </p:nvSpPr>
        <p:spPr bwMode="auto">
          <a:xfrm>
            <a:off x="2057400" y="533400"/>
            <a:ext cx="4724400" cy="838200"/>
          </a:xfrm>
          <a:prstGeom prst="rect">
            <a:avLst/>
          </a:prstGeom>
          <a:noFill/>
          <a:ln w="9525">
            <a:noFill/>
            <a:miter lim="800000"/>
            <a:headEnd/>
            <a:tailEnd/>
          </a:ln>
        </p:spPr>
        <p:txBody>
          <a:bodyPr lIns="91435" tIns="45718" rIns="91435" bIns="45718" anchor="ctr"/>
          <a:lstStyle/>
          <a:p>
            <a:pPr algn="ctr"/>
            <a:r>
              <a:rPr lang="en-US" sz="3600" b="1">
                <a:solidFill>
                  <a:schemeClr val="tx2"/>
                </a:solidFill>
                <a:cs typeface="Arial" charset="0"/>
              </a:rPr>
              <a:t>Chapter Summary</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381000" y="1752600"/>
            <a:ext cx="8382000" cy="4648200"/>
          </a:xfrm>
          <a:prstGeom prst="rect">
            <a:avLst/>
          </a:prstGeom>
          <a:noFill/>
          <a:ln w="9525">
            <a:noFill/>
            <a:miter lim="800000"/>
            <a:headEnd/>
            <a:tailEnd/>
          </a:ln>
        </p:spPr>
        <p:txBody>
          <a:bodyPr/>
          <a:lstStyle/>
          <a:p>
            <a:pPr marL="342900" indent="-342900">
              <a:lnSpc>
                <a:spcPct val="90000"/>
              </a:lnSpc>
              <a:spcBef>
                <a:spcPct val="20000"/>
              </a:spcBef>
              <a:buFontTx/>
              <a:buChar char="•"/>
            </a:pPr>
            <a:endParaRPr lang="en-US" sz="2700">
              <a:latin typeface="Calibri" pitchFamily="34" charset="0"/>
            </a:endParaRPr>
          </a:p>
        </p:txBody>
      </p:sp>
      <p:sp>
        <p:nvSpPr>
          <p:cNvPr id="35843" name="Rectangle 3"/>
          <p:cNvSpPr>
            <a:spLocks noChangeArrowheads="1"/>
          </p:cNvSpPr>
          <p:nvPr/>
        </p:nvSpPr>
        <p:spPr bwMode="auto">
          <a:xfrm>
            <a:off x="685800" y="609600"/>
            <a:ext cx="7162800" cy="685800"/>
          </a:xfrm>
          <a:prstGeom prst="rect">
            <a:avLst/>
          </a:prstGeom>
          <a:noFill/>
          <a:ln w="9525">
            <a:noFill/>
            <a:miter lim="800000"/>
            <a:headEnd/>
            <a:tailEnd/>
          </a:ln>
        </p:spPr>
        <p:txBody>
          <a:bodyPr anchor="ctr"/>
          <a:lstStyle/>
          <a:p>
            <a:pPr algn="ctr"/>
            <a:r>
              <a:rPr lang="en-US" sz="3600" b="1">
                <a:solidFill>
                  <a:schemeClr val="tx2"/>
                </a:solidFill>
                <a:cs typeface="Arial" charset="0"/>
              </a:rPr>
              <a:t>Chapter Summary (continued)</a:t>
            </a:r>
          </a:p>
        </p:txBody>
      </p:sp>
      <p:sp>
        <p:nvSpPr>
          <p:cNvPr id="32773" name="Rectangle 5"/>
          <p:cNvSpPr>
            <a:spLocks noChangeArrowheads="1"/>
          </p:cNvSpPr>
          <p:nvPr/>
        </p:nvSpPr>
        <p:spPr bwMode="auto">
          <a:xfrm>
            <a:off x="228600" y="1371600"/>
            <a:ext cx="8915400" cy="5257800"/>
          </a:xfrm>
          <a:prstGeom prst="rect">
            <a:avLst/>
          </a:prstGeom>
          <a:noFill/>
          <a:ln w="9525">
            <a:noFill/>
            <a:miter lim="800000"/>
            <a:headEnd/>
            <a:tailEnd/>
          </a:ln>
          <a:effectLst/>
        </p:spPr>
        <p:txBody>
          <a:bodyPr/>
          <a:lstStyle/>
          <a:p>
            <a:pPr marL="457200" indent="-457200">
              <a:lnSpc>
                <a:spcPct val="80000"/>
              </a:lnSpc>
              <a:spcBef>
                <a:spcPct val="20000"/>
              </a:spcBef>
              <a:buFont typeface="Arial" charset="0"/>
              <a:buChar char="•"/>
            </a:pPr>
            <a:endParaRPr lang="en-US" sz="2800">
              <a:latin typeface="Constantia" pitchFamily="18" charset="0"/>
            </a:endParaRPr>
          </a:p>
          <a:p>
            <a:pPr marL="457200" indent="-457200">
              <a:lnSpc>
                <a:spcPct val="80000"/>
              </a:lnSpc>
              <a:buFont typeface="Arial" charset="0"/>
              <a:buChar char="•"/>
            </a:pPr>
            <a:r>
              <a:rPr lang="en-US" sz="2800">
                <a:latin typeface="Constantia" pitchFamily="18" charset="0"/>
              </a:rPr>
              <a:t>Product and service costing focuses on differentiating product costs from period costs </a:t>
            </a:r>
          </a:p>
          <a:p>
            <a:pPr marL="457200" indent="-457200">
              <a:lnSpc>
                <a:spcPct val="80000"/>
              </a:lnSpc>
              <a:buFont typeface="Arial" charset="0"/>
              <a:buChar char="•"/>
            </a:pPr>
            <a:endParaRPr lang="en-US" sz="2800">
              <a:latin typeface="Constantia" pitchFamily="18" charset="0"/>
            </a:endParaRPr>
          </a:p>
          <a:p>
            <a:pPr marL="457200" indent="-457200">
              <a:lnSpc>
                <a:spcPct val="80000"/>
              </a:lnSpc>
              <a:buFont typeface="Arial" charset="0"/>
              <a:buChar char="•"/>
            </a:pPr>
            <a:r>
              <a:rPr lang="en-US" sz="2800">
                <a:latin typeface="Constantia" pitchFamily="18" charset="0"/>
              </a:rPr>
              <a:t>Costs flow through three inventory accounts in a manufacturing firm(raw materials, work-in-process, finished goods inventory); merchandising firms have one inventory account (inventory held for sale)</a:t>
            </a:r>
          </a:p>
          <a:p>
            <a:pPr marL="457200" indent="-457200">
              <a:lnSpc>
                <a:spcPct val="80000"/>
              </a:lnSpc>
              <a:spcBef>
                <a:spcPct val="20000"/>
              </a:spcBef>
              <a:buFontTx/>
              <a:buChar char="•"/>
            </a:pPr>
            <a:endParaRPr lang="en-US" sz="800">
              <a:latin typeface="Calibri" pitchFamily="34" charset="0"/>
            </a:endParaRPr>
          </a:p>
          <a:p>
            <a:pPr marL="457200" indent="-457200">
              <a:lnSpc>
                <a:spcPct val="80000"/>
              </a:lnSpc>
              <a:spcBef>
                <a:spcPct val="20000"/>
              </a:spcBef>
              <a:buFontTx/>
              <a:buChar char="•"/>
            </a:pPr>
            <a:endParaRPr lang="en-US" sz="800">
              <a:latin typeface="Calibri" pitchFamily="34" charset="0"/>
            </a:endParaRPr>
          </a:p>
          <a:p>
            <a:pPr marL="742950" lvl="1" indent="-285750">
              <a:lnSpc>
                <a:spcPct val="80000"/>
              </a:lnSpc>
              <a:spcBef>
                <a:spcPct val="20000"/>
              </a:spcBef>
              <a:buFontTx/>
              <a:buChar char="–"/>
            </a:pPr>
            <a:endParaRPr lang="en-US" sz="800">
              <a:latin typeface="Calibri" pitchFamily="34" charset="0"/>
            </a:endParaRPr>
          </a:p>
        </p:txBody>
      </p:sp>
      <p:sp>
        <p:nvSpPr>
          <p:cNvPr id="12" name="Slide Number Placeholder 5"/>
          <p:cNvSpPr>
            <a:spLocks/>
          </p:cNvSpPr>
          <p:nvPr/>
        </p:nvSpPr>
        <p:spPr bwMode="auto">
          <a:xfrm>
            <a:off x="8639175" y="6515100"/>
            <a:ext cx="463550" cy="273050"/>
          </a:xfrm>
          <a:prstGeom prst="rect">
            <a:avLst/>
          </a:prstGeom>
          <a:noFill/>
          <a:ln w="9525">
            <a:noFill/>
            <a:miter lim="800000"/>
            <a:headEnd/>
            <a:tailEnd/>
          </a:ln>
        </p:spPr>
        <p:txBody>
          <a:bodyPr anchor="ctr"/>
          <a:lstStyle/>
          <a:p>
            <a:pPr algn="r"/>
            <a:r>
              <a:rPr lang="en-US" sz="1000">
                <a:latin typeface="Times New Roman" pitchFamily="18" charset="0"/>
              </a:rPr>
              <a:t>3-</a:t>
            </a:r>
            <a:fld id="{7F4D6494-2690-4E75-9E32-B7BE5DBF116A}" type="slidenum">
              <a:rPr lang="en-US" sz="1000">
                <a:latin typeface="Times New Roman" pitchFamily="18" charset="0"/>
              </a:rPr>
              <a:pPr algn="r"/>
              <a:t>19</a:t>
            </a:fld>
            <a:endParaRPr lang="en-US" sz="1000">
              <a:latin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A1EAAF43-5FDD-447C-9297-843F327418F4}" type="slidenum">
              <a:rPr lang="en-US"/>
              <a:pPr/>
              <a:t>2</a:t>
            </a:fld>
            <a:endParaRPr lang="en-US"/>
          </a:p>
        </p:txBody>
      </p:sp>
      <p:sp>
        <p:nvSpPr>
          <p:cNvPr id="18433" name="Rectangle 2"/>
          <p:cNvSpPr>
            <a:spLocks noGrp="1" noChangeArrowheads="1"/>
          </p:cNvSpPr>
          <p:nvPr>
            <p:ph idx="1"/>
          </p:nvPr>
        </p:nvSpPr>
        <p:spPr>
          <a:xfrm>
            <a:off x="304800" y="1752600"/>
            <a:ext cx="8534400" cy="4800600"/>
          </a:xfrm>
        </p:spPr>
        <p:txBody>
          <a:bodyPr/>
          <a:lstStyle/>
          <a:p>
            <a:pPr>
              <a:lnSpc>
                <a:spcPct val="80000"/>
              </a:lnSpc>
            </a:pPr>
            <a:r>
              <a:rPr lang="en-US" sz="2800" smtClean="0"/>
              <a:t>Understand the strategic role of basic cost concepts </a:t>
            </a:r>
          </a:p>
          <a:p>
            <a:pPr>
              <a:lnSpc>
                <a:spcPct val="80000"/>
              </a:lnSpc>
            </a:pPr>
            <a:r>
              <a:rPr lang="en-US" sz="2800" smtClean="0"/>
              <a:t>Explain </a:t>
            </a:r>
            <a:r>
              <a:rPr lang="en-US" sz="2800" i="1" smtClean="0"/>
              <a:t>cost-driver concepts</a:t>
            </a:r>
            <a:r>
              <a:rPr lang="en-US" sz="2800" smtClean="0"/>
              <a:t> at the activity, volume, structural, and executional levels </a:t>
            </a:r>
          </a:p>
          <a:p>
            <a:pPr>
              <a:lnSpc>
                <a:spcPct val="80000"/>
              </a:lnSpc>
            </a:pPr>
            <a:r>
              <a:rPr lang="en-US" sz="2800" smtClean="0"/>
              <a:t>Explain the cost concepts used in </a:t>
            </a:r>
            <a:r>
              <a:rPr lang="en-US" sz="2800" i="1" smtClean="0"/>
              <a:t>product and service costing</a:t>
            </a:r>
          </a:p>
          <a:p>
            <a:pPr>
              <a:lnSpc>
                <a:spcPct val="80000"/>
              </a:lnSpc>
            </a:pPr>
            <a:r>
              <a:rPr lang="en-US" sz="2800" smtClean="0"/>
              <a:t>Demonstrate how costs flow through the accounting system</a:t>
            </a:r>
          </a:p>
          <a:p>
            <a:pPr>
              <a:lnSpc>
                <a:spcPct val="80000"/>
              </a:lnSpc>
            </a:pPr>
            <a:r>
              <a:rPr lang="en-US" sz="2800" smtClean="0"/>
              <a:t>Prepare and interpret an income statement for both a manufacturing firm and a merchandising firm </a:t>
            </a:r>
          </a:p>
          <a:p>
            <a:pPr>
              <a:lnSpc>
                <a:spcPct val="80000"/>
              </a:lnSpc>
            </a:pPr>
            <a:endParaRPr lang="en-US" sz="2800" smtClean="0"/>
          </a:p>
          <a:p>
            <a:pPr>
              <a:lnSpc>
                <a:spcPct val="80000"/>
              </a:lnSpc>
            </a:pPr>
            <a:endParaRPr lang="en-US" sz="2800" i="1" smtClean="0"/>
          </a:p>
        </p:txBody>
      </p:sp>
      <p:sp>
        <p:nvSpPr>
          <p:cNvPr id="18435" name="Rectangle 3"/>
          <p:cNvSpPr>
            <a:spLocks noChangeArrowheads="1"/>
          </p:cNvSpPr>
          <p:nvPr/>
        </p:nvSpPr>
        <p:spPr bwMode="auto">
          <a:xfrm>
            <a:off x="1981200" y="533400"/>
            <a:ext cx="4648200" cy="869950"/>
          </a:xfrm>
          <a:prstGeom prst="rect">
            <a:avLst/>
          </a:prstGeom>
          <a:noFill/>
          <a:ln w="9525">
            <a:noFill/>
            <a:miter lim="800000"/>
            <a:headEnd/>
            <a:tailEnd/>
          </a:ln>
        </p:spPr>
        <p:txBody>
          <a:bodyPr lIns="91435" tIns="45718" rIns="91435" bIns="45718" anchor="ctr"/>
          <a:lstStyle/>
          <a:p>
            <a:pPr algn="ctr"/>
            <a:r>
              <a:rPr lang="en-US" sz="3600" b="1">
                <a:solidFill>
                  <a:schemeClr val="tx2"/>
                </a:solidFill>
                <a:cs typeface="Arial" charset="0"/>
              </a:rPr>
              <a:t>Learning Objectives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0"/>
          </p:nvPr>
        </p:nvSpPr>
        <p:spPr/>
        <p:txBody>
          <a:bodyPr/>
          <a:lstStyle/>
          <a:p>
            <a:r>
              <a:rPr lang="en-US"/>
              <a:t>3-</a:t>
            </a:r>
            <a:fld id="{BE5A5C0F-B6E5-4E9A-B19E-DFA450B27B28}" type="slidenum">
              <a:rPr lang="en-US"/>
              <a:pPr/>
              <a:t>20</a:t>
            </a:fld>
            <a:endParaRPr lang="en-US"/>
          </a:p>
        </p:txBody>
      </p:sp>
      <p:sp>
        <p:nvSpPr>
          <p:cNvPr id="1031" name="Rectangle 2"/>
          <p:cNvSpPr>
            <a:spLocks noGrp="1" noChangeArrowheads="1"/>
          </p:cNvSpPr>
          <p:nvPr>
            <p:ph type="title"/>
          </p:nvPr>
        </p:nvSpPr>
        <p:spPr>
          <a:xfrm>
            <a:off x="406400" y="228600"/>
            <a:ext cx="8204200" cy="1143000"/>
          </a:xfrm>
        </p:spPr>
        <p:txBody>
          <a:bodyPr/>
          <a:lstStyle/>
          <a:p>
            <a:r>
              <a:rPr lang="en-US" b="1" smtClean="0">
                <a:latin typeface="Arial" charset="0"/>
                <a:cs typeface="Arial" charset="0"/>
              </a:rPr>
              <a:t>End of cost terms...</a:t>
            </a:r>
          </a:p>
        </p:txBody>
      </p:sp>
      <p:graphicFrame>
        <p:nvGraphicFramePr>
          <p:cNvPr id="1030" name="Object 6"/>
          <p:cNvGraphicFramePr>
            <a:graphicFrameLocks noGrp="1" noChangeAspect="1"/>
          </p:cNvGraphicFramePr>
          <p:nvPr>
            <p:ph idx="1"/>
          </p:nvPr>
        </p:nvGraphicFramePr>
        <p:xfrm>
          <a:off x="3148013" y="1885950"/>
          <a:ext cx="2795587" cy="4171950"/>
        </p:xfrm>
        <a:graphic>
          <a:graphicData uri="http://schemas.openxmlformats.org/presentationml/2006/ole">
            <p:oleObj spid="_x0000_s1030" name="Clip" r:id="rId4" imgW="3154363" imgH="4708525" progId="">
              <p:embed/>
            </p:oleObj>
          </a:graphicData>
        </a:graphic>
      </p:graphicFrame>
      <p:pic>
        <p:nvPicPr>
          <p:cNvPr id="1032" name="Picture 4" descr="sailboat"/>
          <p:cNvPicPr>
            <a:picLocks noChangeAspect="1" noChangeArrowheads="1"/>
          </p:cNvPicPr>
          <p:nvPr/>
        </p:nvPicPr>
        <p:blipFill>
          <a:blip r:embed="rId5"/>
          <a:srcRect/>
          <a:stretch>
            <a:fillRect/>
          </a:stretch>
        </p:blipFill>
        <p:spPr bwMode="auto">
          <a:xfrm>
            <a:off x="2994025" y="1524000"/>
            <a:ext cx="3154363" cy="4708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B312147B-F7C5-49EB-A9AD-94EBFB00CA59}" type="slidenum">
              <a:rPr lang="en-US"/>
              <a:pPr/>
              <a:t>3</a:t>
            </a:fld>
            <a:endParaRPr lang="en-US"/>
          </a:p>
        </p:txBody>
      </p:sp>
      <p:sp>
        <p:nvSpPr>
          <p:cNvPr id="19457" name="Rectangle 3"/>
          <p:cNvSpPr>
            <a:spLocks noGrp="1" noChangeArrowheads="1"/>
          </p:cNvSpPr>
          <p:nvPr>
            <p:ph type="title"/>
          </p:nvPr>
        </p:nvSpPr>
        <p:spPr>
          <a:xfrm>
            <a:off x="2209800" y="457200"/>
            <a:ext cx="4267200" cy="685800"/>
          </a:xfrm>
        </p:spPr>
        <p:txBody>
          <a:bodyPr/>
          <a:lstStyle/>
          <a:p>
            <a:r>
              <a:rPr lang="en-US" b="1" smtClean="0">
                <a:latin typeface="Arial" charset="0"/>
                <a:cs typeface="Arial" charset="0"/>
              </a:rPr>
              <a:t>Basic Definitions</a:t>
            </a:r>
          </a:p>
        </p:txBody>
      </p:sp>
      <p:sp>
        <p:nvSpPr>
          <p:cNvPr id="19458" name="Rectangle 2"/>
          <p:cNvSpPr>
            <a:spLocks noGrp="1" noChangeArrowheads="1"/>
          </p:cNvSpPr>
          <p:nvPr>
            <p:ph idx="1"/>
          </p:nvPr>
        </p:nvSpPr>
        <p:spPr>
          <a:xfrm>
            <a:off x="228600" y="1219200"/>
            <a:ext cx="8686800" cy="5029200"/>
          </a:xfrm>
        </p:spPr>
        <p:txBody>
          <a:bodyPr/>
          <a:lstStyle/>
          <a:p>
            <a:pPr>
              <a:lnSpc>
                <a:spcPct val="90000"/>
              </a:lnSpc>
            </a:pPr>
            <a:r>
              <a:rPr lang="en-US" sz="2600" smtClean="0"/>
              <a:t>A </a:t>
            </a:r>
            <a:r>
              <a:rPr lang="en-US" sz="2600" i="1" smtClean="0"/>
              <a:t>cost </a:t>
            </a:r>
            <a:r>
              <a:rPr lang="en-US" sz="2600" smtClean="0"/>
              <a:t>is incurred when a firm uses a resource for some purpose</a:t>
            </a:r>
          </a:p>
          <a:p>
            <a:pPr>
              <a:lnSpc>
                <a:spcPct val="90000"/>
              </a:lnSpc>
            </a:pPr>
            <a:endParaRPr lang="en-US" sz="2600" smtClean="0"/>
          </a:p>
          <a:p>
            <a:pPr>
              <a:lnSpc>
                <a:spcPct val="90000"/>
              </a:lnSpc>
            </a:pPr>
            <a:r>
              <a:rPr lang="en-US" sz="2600" smtClean="0"/>
              <a:t>Costs are assembled into meaningful groups called </a:t>
            </a:r>
            <a:r>
              <a:rPr lang="en-US" sz="2600" i="1" smtClean="0"/>
              <a:t>cost pools</a:t>
            </a:r>
            <a:r>
              <a:rPr lang="en-US" sz="2600" smtClean="0"/>
              <a:t> (e.g., by type of cost or source)</a:t>
            </a:r>
          </a:p>
          <a:p>
            <a:pPr>
              <a:lnSpc>
                <a:spcPct val="90000"/>
              </a:lnSpc>
            </a:pPr>
            <a:endParaRPr lang="en-US" sz="2600" smtClean="0"/>
          </a:p>
          <a:p>
            <a:pPr>
              <a:lnSpc>
                <a:spcPct val="90000"/>
              </a:lnSpc>
            </a:pPr>
            <a:r>
              <a:rPr lang="en-US" sz="2600" smtClean="0"/>
              <a:t>Any factor that has the effect of changing the level of total cost is called a </a:t>
            </a:r>
            <a:r>
              <a:rPr lang="en-US" sz="2600" i="1" smtClean="0"/>
              <a:t>cost driver</a:t>
            </a:r>
          </a:p>
          <a:p>
            <a:pPr>
              <a:lnSpc>
                <a:spcPct val="90000"/>
              </a:lnSpc>
            </a:pPr>
            <a:endParaRPr lang="en-US" sz="2600" i="1" smtClean="0"/>
          </a:p>
          <a:p>
            <a:pPr>
              <a:lnSpc>
                <a:spcPct val="90000"/>
              </a:lnSpc>
            </a:pPr>
            <a:r>
              <a:rPr lang="en-US" sz="2600" smtClean="0"/>
              <a:t>A </a:t>
            </a:r>
            <a:r>
              <a:rPr lang="en-US" sz="2600" i="1" smtClean="0"/>
              <a:t>cost object</a:t>
            </a:r>
            <a:r>
              <a:rPr lang="en-US" sz="2600" smtClean="0"/>
              <a:t> is any product, service, customer, activity, or organizational unit to which costs are assigned for some management purpose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1FE64465-7682-477C-BC7A-310B9F2AA504}" type="slidenum">
              <a:rPr lang="en-US"/>
              <a:pPr/>
              <a:t>4</a:t>
            </a:fld>
            <a:endParaRPr lang="en-US"/>
          </a:p>
        </p:txBody>
      </p:sp>
      <p:sp>
        <p:nvSpPr>
          <p:cNvPr id="20481" name="Rectangle 2"/>
          <p:cNvSpPr>
            <a:spLocks noGrp="1" noChangeArrowheads="1"/>
          </p:cNvSpPr>
          <p:nvPr>
            <p:ph idx="1"/>
          </p:nvPr>
        </p:nvSpPr>
        <p:spPr>
          <a:xfrm>
            <a:off x="0" y="1600200"/>
            <a:ext cx="8915400" cy="4953000"/>
          </a:xfrm>
        </p:spPr>
        <p:txBody>
          <a:bodyPr/>
          <a:lstStyle/>
          <a:p>
            <a:pPr>
              <a:buFontTx/>
              <a:buNone/>
            </a:pPr>
            <a:r>
              <a:rPr lang="en-US" sz="2800" b="1" smtClean="0"/>
              <a:t>	The process of assigning costs to cost pools or from cost pools to cost objects</a:t>
            </a:r>
          </a:p>
          <a:p>
            <a:pPr lvl="1"/>
            <a:r>
              <a:rPr lang="en-US" sz="2600" i="1" smtClean="0"/>
              <a:t>Direct costs</a:t>
            </a:r>
            <a:r>
              <a:rPr lang="en-US" sz="2600" smtClean="0"/>
              <a:t> can be conveniently and economically traced to a cost pool or a cost object</a:t>
            </a:r>
          </a:p>
          <a:p>
            <a:pPr lvl="1"/>
            <a:r>
              <a:rPr lang="en-US" sz="2600" i="1" smtClean="0"/>
              <a:t>Indirect costs</a:t>
            </a:r>
            <a:r>
              <a:rPr lang="en-US" sz="2600" smtClean="0"/>
              <a:t> cannot be traced conveniently or economically to a cost pool or a cost object</a:t>
            </a:r>
          </a:p>
          <a:p>
            <a:pPr lvl="1"/>
            <a:r>
              <a:rPr lang="en-US" sz="2600" smtClean="0"/>
              <a:t>Because indirect costs cannot be traced, assignment is made through the use of cost drivers (</a:t>
            </a:r>
            <a:r>
              <a:rPr lang="en-US" sz="2600" i="1" smtClean="0"/>
              <a:t>cost allocation</a:t>
            </a:r>
            <a:r>
              <a:rPr lang="en-US" sz="2600" smtClean="0"/>
              <a:t>)</a:t>
            </a:r>
          </a:p>
          <a:p>
            <a:pPr lvl="1"/>
            <a:r>
              <a:rPr lang="en-US" sz="2600" smtClean="0"/>
              <a:t>These cost drivers are often called </a:t>
            </a:r>
            <a:r>
              <a:rPr lang="en-US" sz="2600" i="1" smtClean="0"/>
              <a:t>allocation bases</a:t>
            </a:r>
          </a:p>
        </p:txBody>
      </p:sp>
      <p:sp>
        <p:nvSpPr>
          <p:cNvPr id="20483" name="Rectangle 3"/>
          <p:cNvSpPr>
            <a:spLocks noChangeArrowheads="1"/>
          </p:cNvSpPr>
          <p:nvPr/>
        </p:nvSpPr>
        <p:spPr bwMode="auto">
          <a:xfrm>
            <a:off x="1600200" y="457200"/>
            <a:ext cx="5943600" cy="1066800"/>
          </a:xfrm>
          <a:prstGeom prst="rect">
            <a:avLst/>
          </a:prstGeom>
          <a:noFill/>
          <a:ln w="9525">
            <a:noFill/>
            <a:miter lim="800000"/>
            <a:headEnd/>
            <a:tailEnd/>
          </a:ln>
        </p:spPr>
        <p:txBody>
          <a:bodyPr lIns="91435" tIns="45718" rIns="91435" bIns="45718" anchor="ctr"/>
          <a:lstStyle/>
          <a:p>
            <a:pPr algn="ctr"/>
            <a:r>
              <a:rPr lang="en-US" sz="3600" b="1">
                <a:solidFill>
                  <a:schemeClr val="tx2"/>
                </a:solidFill>
                <a:cs typeface="Arial" charset="0"/>
              </a:rPr>
              <a:t>Product/Service Costing: </a:t>
            </a:r>
          </a:p>
          <a:p>
            <a:pPr algn="ctr"/>
            <a:r>
              <a:rPr lang="en-US" sz="3600" b="1">
                <a:solidFill>
                  <a:schemeClr val="tx2"/>
                </a:solidFill>
                <a:cs typeface="Arial" charset="0"/>
              </a:rPr>
              <a:t>Cost Assignment</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lide Number Placeholder 5"/>
          <p:cNvSpPr>
            <a:spLocks noGrp="1"/>
          </p:cNvSpPr>
          <p:nvPr>
            <p:ph type="sldNum" sz="quarter" idx="10"/>
          </p:nvPr>
        </p:nvSpPr>
        <p:spPr/>
        <p:txBody>
          <a:bodyPr/>
          <a:lstStyle/>
          <a:p>
            <a:r>
              <a:rPr lang="en-US"/>
              <a:t>3-</a:t>
            </a:r>
            <a:fld id="{A452D154-3DF5-4A44-B17D-F1AC47A924FB}" type="slidenum">
              <a:rPr lang="en-US"/>
              <a:pPr/>
              <a:t>5</a:t>
            </a:fld>
            <a:endParaRPr lang="en-US"/>
          </a:p>
        </p:txBody>
      </p:sp>
      <p:sp>
        <p:nvSpPr>
          <p:cNvPr id="21505" name="Rectangle 3"/>
          <p:cNvSpPr>
            <a:spLocks noGrp="1" noChangeArrowheads="1"/>
          </p:cNvSpPr>
          <p:nvPr>
            <p:ph type="title"/>
          </p:nvPr>
        </p:nvSpPr>
        <p:spPr>
          <a:xfrm>
            <a:off x="304800" y="381000"/>
            <a:ext cx="8458200" cy="685800"/>
          </a:xfrm>
        </p:spPr>
        <p:txBody>
          <a:bodyPr/>
          <a:lstStyle/>
          <a:p>
            <a:r>
              <a:rPr lang="en-US" b="1" smtClean="0">
                <a:latin typeface="Arial" charset="0"/>
                <a:cs typeface="Arial" charset="0"/>
              </a:rPr>
              <a:t>Cost Assignment: General Principles</a:t>
            </a:r>
          </a:p>
        </p:txBody>
      </p:sp>
      <p:sp>
        <p:nvSpPr>
          <p:cNvPr id="21506" name="Rectangle 2"/>
          <p:cNvSpPr>
            <a:spLocks noGrp="1" noChangeArrowheads="1"/>
          </p:cNvSpPr>
          <p:nvPr>
            <p:ph idx="1"/>
          </p:nvPr>
        </p:nvSpPr>
        <p:spPr>
          <a:xfrm>
            <a:off x="546100" y="876300"/>
            <a:ext cx="8229600" cy="5303838"/>
          </a:xfrm>
        </p:spPr>
        <p:txBody>
          <a:bodyPr/>
          <a:lstStyle/>
          <a:p>
            <a:pPr marL="609600" indent="-609600">
              <a:buFontTx/>
              <a:buNone/>
            </a:pPr>
            <a:endParaRPr lang="en-US" sz="2800" smtClean="0"/>
          </a:p>
          <a:p>
            <a:pPr marL="609600" indent="-609600">
              <a:buSzPct val="95000"/>
            </a:pPr>
            <a:endParaRPr lang="en-US" sz="2800" smtClean="0"/>
          </a:p>
        </p:txBody>
      </p:sp>
      <p:sp>
        <p:nvSpPr>
          <p:cNvPr id="21508" name="Rectangle 6"/>
          <p:cNvSpPr>
            <a:spLocks noChangeArrowheads="1"/>
          </p:cNvSpPr>
          <p:nvPr/>
        </p:nvSpPr>
        <p:spPr bwMode="auto">
          <a:xfrm>
            <a:off x="0" y="1066800"/>
            <a:ext cx="9144000" cy="5183188"/>
          </a:xfrm>
          <a:prstGeom prst="rect">
            <a:avLst/>
          </a:prstGeom>
          <a:solidFill>
            <a:srgbClr val="FFFFFF"/>
          </a:solidFill>
          <a:ln w="9525">
            <a:solidFill>
              <a:schemeClr val="tx1"/>
            </a:solidFill>
            <a:miter lim="800000"/>
            <a:headEnd/>
            <a:tailEnd/>
          </a:ln>
        </p:spPr>
        <p:txBody>
          <a:bodyPr lIns="91435" tIns="45718" rIns="91435" bIns="45718"/>
          <a:lstStyle/>
          <a:p>
            <a:pPr marL="342900" indent="-342900">
              <a:spcBef>
                <a:spcPct val="20000"/>
              </a:spcBef>
            </a:pPr>
            <a:r>
              <a:rPr lang="en-US" sz="3200">
                <a:latin typeface="Calibri" pitchFamily="34" charset="0"/>
              </a:rPr>
              <a:t> </a:t>
            </a:r>
          </a:p>
        </p:txBody>
      </p:sp>
      <p:sp>
        <p:nvSpPr>
          <p:cNvPr id="21509" name="Rectangle 7"/>
          <p:cNvSpPr>
            <a:spLocks noChangeArrowheads="1"/>
          </p:cNvSpPr>
          <p:nvPr/>
        </p:nvSpPr>
        <p:spPr bwMode="auto">
          <a:xfrm>
            <a:off x="1009650" y="1303338"/>
            <a:ext cx="1206500" cy="533400"/>
          </a:xfrm>
          <a:prstGeom prst="rect">
            <a:avLst/>
          </a:prstGeom>
          <a:solidFill>
            <a:srgbClr val="CCD398"/>
          </a:solidFill>
          <a:ln w="28575">
            <a:solidFill>
              <a:schemeClr val="tx1"/>
            </a:solidFill>
            <a:miter lim="800000"/>
            <a:headEnd/>
            <a:tailEnd/>
          </a:ln>
        </p:spPr>
        <p:txBody>
          <a:bodyPr wrap="none" lIns="90488" tIns="44450" rIns="90488" bIns="44450" anchor="ctr"/>
          <a:lstStyle/>
          <a:p>
            <a:pPr algn="ctr" eaLnBrk="0" hangingPunct="0"/>
            <a:r>
              <a:rPr lang="en-US" sz="2400" b="1">
                <a:latin typeface="Times New Roman" pitchFamily="18" charset="0"/>
              </a:rPr>
              <a:t>Costs</a:t>
            </a:r>
          </a:p>
        </p:txBody>
      </p:sp>
      <p:sp>
        <p:nvSpPr>
          <p:cNvPr id="21510" name="Rectangle 8"/>
          <p:cNvSpPr>
            <a:spLocks noChangeArrowheads="1"/>
          </p:cNvSpPr>
          <p:nvPr/>
        </p:nvSpPr>
        <p:spPr bwMode="auto">
          <a:xfrm>
            <a:off x="514350" y="2157413"/>
            <a:ext cx="2197100" cy="441325"/>
          </a:xfrm>
          <a:prstGeom prst="rect">
            <a:avLst/>
          </a:prstGeom>
          <a:solidFill>
            <a:schemeClr val="accent2"/>
          </a:solidFill>
          <a:ln w="28575">
            <a:solidFill>
              <a:schemeClr val="tx1"/>
            </a:solidFill>
            <a:miter lim="800000"/>
            <a:headEnd/>
            <a:tailEnd/>
          </a:ln>
        </p:spPr>
        <p:txBody>
          <a:bodyPr wrap="none" lIns="90488" tIns="44450" rIns="90488" bIns="44450" anchor="ctr"/>
          <a:lstStyle/>
          <a:p>
            <a:pPr algn="ctr" eaLnBrk="0" hangingPunct="0"/>
            <a:r>
              <a:rPr lang="en-US" sz="2400" b="1">
                <a:latin typeface="Times New Roman" pitchFamily="18" charset="0"/>
              </a:rPr>
              <a:t>Electric Motor</a:t>
            </a:r>
          </a:p>
        </p:txBody>
      </p:sp>
      <p:sp>
        <p:nvSpPr>
          <p:cNvPr id="21511" name="Rectangle 9"/>
          <p:cNvSpPr>
            <a:spLocks noChangeArrowheads="1"/>
          </p:cNvSpPr>
          <p:nvPr/>
        </p:nvSpPr>
        <p:spPr bwMode="auto">
          <a:xfrm>
            <a:off x="514350" y="2770188"/>
            <a:ext cx="2197100" cy="822325"/>
          </a:xfrm>
          <a:prstGeom prst="rect">
            <a:avLst/>
          </a:prstGeom>
          <a:solidFill>
            <a:schemeClr val="accent2"/>
          </a:solidFill>
          <a:ln w="28575">
            <a:solidFill>
              <a:schemeClr val="tx1"/>
            </a:solidFill>
            <a:miter lim="800000"/>
            <a:headEnd/>
            <a:tailEnd/>
          </a:ln>
        </p:spPr>
        <p:txBody>
          <a:bodyPr wrap="none" lIns="90488" tIns="44450" rIns="90488" bIns="44450" anchor="ctr"/>
          <a:lstStyle/>
          <a:p>
            <a:pPr algn="ctr" eaLnBrk="0" hangingPunct="0">
              <a:lnSpc>
                <a:spcPct val="85000"/>
              </a:lnSpc>
            </a:pPr>
            <a:r>
              <a:rPr lang="en-US" sz="2400" b="1">
                <a:latin typeface="Times New Roman" pitchFamily="18" charset="0"/>
              </a:rPr>
              <a:t>Materials </a:t>
            </a:r>
          </a:p>
          <a:p>
            <a:pPr algn="ctr" eaLnBrk="0" hangingPunct="0">
              <a:lnSpc>
                <a:spcPct val="85000"/>
              </a:lnSpc>
            </a:pPr>
            <a:r>
              <a:rPr lang="en-US" sz="2400" b="1">
                <a:latin typeface="Times New Roman" pitchFamily="18" charset="0"/>
              </a:rPr>
              <a:t>Handling</a:t>
            </a:r>
          </a:p>
        </p:txBody>
      </p:sp>
      <p:sp>
        <p:nvSpPr>
          <p:cNvPr id="21512" name="Rectangle 10"/>
          <p:cNvSpPr>
            <a:spLocks noChangeArrowheads="1"/>
          </p:cNvSpPr>
          <p:nvPr/>
        </p:nvSpPr>
        <p:spPr bwMode="auto">
          <a:xfrm>
            <a:off x="514350" y="3827463"/>
            <a:ext cx="2197100" cy="441325"/>
          </a:xfrm>
          <a:prstGeom prst="rect">
            <a:avLst/>
          </a:prstGeom>
          <a:solidFill>
            <a:schemeClr val="accent2"/>
          </a:solidFill>
          <a:ln w="28575">
            <a:solidFill>
              <a:schemeClr val="tx1"/>
            </a:solidFill>
            <a:miter lim="800000"/>
            <a:headEnd/>
            <a:tailEnd/>
          </a:ln>
        </p:spPr>
        <p:txBody>
          <a:bodyPr wrap="none" lIns="90488" tIns="44450" rIns="90488" bIns="44450" anchor="ctr"/>
          <a:lstStyle/>
          <a:p>
            <a:pPr algn="ctr" eaLnBrk="0" hangingPunct="0"/>
            <a:r>
              <a:rPr lang="en-US" sz="2400" b="1">
                <a:latin typeface="Times New Roman" pitchFamily="18" charset="0"/>
              </a:rPr>
              <a:t>Supervision</a:t>
            </a:r>
          </a:p>
        </p:txBody>
      </p:sp>
      <p:sp>
        <p:nvSpPr>
          <p:cNvPr id="21513" name="Rectangle 11"/>
          <p:cNvSpPr>
            <a:spLocks noChangeArrowheads="1"/>
          </p:cNvSpPr>
          <p:nvPr/>
        </p:nvSpPr>
        <p:spPr bwMode="auto">
          <a:xfrm>
            <a:off x="514350" y="4440238"/>
            <a:ext cx="2197100" cy="822325"/>
          </a:xfrm>
          <a:prstGeom prst="rect">
            <a:avLst/>
          </a:prstGeom>
          <a:solidFill>
            <a:schemeClr val="accent2"/>
          </a:solidFill>
          <a:ln w="28575">
            <a:solidFill>
              <a:schemeClr val="tx1"/>
            </a:solidFill>
            <a:miter lim="800000"/>
            <a:headEnd/>
            <a:tailEnd/>
          </a:ln>
        </p:spPr>
        <p:txBody>
          <a:bodyPr wrap="none" lIns="90488" tIns="44450" rIns="90488" bIns="44450" anchor="ctr"/>
          <a:lstStyle/>
          <a:p>
            <a:pPr algn="ctr" eaLnBrk="0" hangingPunct="0">
              <a:lnSpc>
                <a:spcPct val="85000"/>
              </a:lnSpc>
            </a:pPr>
            <a:r>
              <a:rPr lang="en-US" sz="2400" b="1">
                <a:latin typeface="Times New Roman" pitchFamily="18" charset="0"/>
              </a:rPr>
              <a:t>Packing</a:t>
            </a:r>
          </a:p>
          <a:p>
            <a:pPr algn="ctr" eaLnBrk="0" hangingPunct="0">
              <a:lnSpc>
                <a:spcPct val="85000"/>
              </a:lnSpc>
            </a:pPr>
            <a:r>
              <a:rPr lang="en-US" sz="2400" b="1">
                <a:latin typeface="Times New Roman" pitchFamily="18" charset="0"/>
              </a:rPr>
              <a:t>Materials</a:t>
            </a:r>
          </a:p>
        </p:txBody>
      </p:sp>
      <p:sp>
        <p:nvSpPr>
          <p:cNvPr id="21514" name="Rectangle 12"/>
          <p:cNvSpPr>
            <a:spLocks noChangeArrowheads="1"/>
          </p:cNvSpPr>
          <p:nvPr/>
        </p:nvSpPr>
        <p:spPr bwMode="auto">
          <a:xfrm>
            <a:off x="4378325" y="1912938"/>
            <a:ext cx="1479550" cy="533400"/>
          </a:xfrm>
          <a:prstGeom prst="rect">
            <a:avLst/>
          </a:prstGeom>
          <a:solidFill>
            <a:srgbClr val="CCD398"/>
          </a:solidFill>
          <a:ln w="28575">
            <a:solidFill>
              <a:schemeClr val="tx1"/>
            </a:solidFill>
            <a:miter lim="800000"/>
            <a:headEnd/>
            <a:tailEnd/>
          </a:ln>
        </p:spPr>
        <p:txBody>
          <a:bodyPr wrap="none" lIns="90488" tIns="44450" rIns="90488" bIns="44450" anchor="ctr"/>
          <a:lstStyle/>
          <a:p>
            <a:pPr algn="ctr" eaLnBrk="0" hangingPunct="0"/>
            <a:r>
              <a:rPr lang="en-US" sz="2400" b="1">
                <a:latin typeface="Times New Roman" pitchFamily="18" charset="0"/>
              </a:rPr>
              <a:t>Cost Pools</a:t>
            </a:r>
          </a:p>
        </p:txBody>
      </p:sp>
      <p:sp>
        <p:nvSpPr>
          <p:cNvPr id="10253" name="Oval 13"/>
          <p:cNvSpPr>
            <a:spLocks noChangeArrowheads="1"/>
          </p:cNvSpPr>
          <p:nvPr/>
        </p:nvSpPr>
        <p:spPr bwMode="auto">
          <a:xfrm>
            <a:off x="4438650" y="2492375"/>
            <a:ext cx="1358900" cy="1630363"/>
          </a:xfrm>
          <a:prstGeom prst="ellipse">
            <a:avLst/>
          </a:prstGeom>
          <a:solidFill>
            <a:srgbClr val="008000"/>
          </a:solidFill>
          <a:ln w="28575">
            <a:solidFill>
              <a:schemeClr val="tx1"/>
            </a:solidFill>
            <a:round/>
            <a:headEnd/>
            <a:tailEnd/>
          </a:ln>
          <a:effectLst/>
        </p:spPr>
        <p:txBody>
          <a:bodyPr wrap="none" lIns="90488" tIns="44450" rIns="90488" bIns="44450" anchor="ctr"/>
          <a:lstStyle/>
          <a:p>
            <a:pPr algn="ctr" eaLnBrk="0" fontAlgn="auto" hangingPunct="0">
              <a:spcBef>
                <a:spcPts val="0"/>
              </a:spcBef>
              <a:spcAft>
                <a:spcPts val="0"/>
              </a:spcAft>
              <a:defRPr/>
            </a:pPr>
            <a:r>
              <a:rPr lang="en-US" sz="2400" b="1">
                <a:solidFill>
                  <a:srgbClr val="FFEEBD"/>
                </a:solidFill>
                <a:effectLst>
                  <a:outerShdw blurRad="38100" dist="38100" dir="2700000" algn="tl">
                    <a:srgbClr val="000000"/>
                  </a:outerShdw>
                </a:effectLst>
                <a:latin typeface="Times New Roman" pitchFamily="18" charset="0"/>
              </a:rPr>
              <a:t>Assembly</a:t>
            </a:r>
          </a:p>
        </p:txBody>
      </p:sp>
      <p:sp>
        <p:nvSpPr>
          <p:cNvPr id="10254" name="Oval 14"/>
          <p:cNvSpPr>
            <a:spLocks noChangeArrowheads="1"/>
          </p:cNvSpPr>
          <p:nvPr/>
        </p:nvSpPr>
        <p:spPr bwMode="auto">
          <a:xfrm>
            <a:off x="4438650" y="4168775"/>
            <a:ext cx="1358900" cy="1630363"/>
          </a:xfrm>
          <a:prstGeom prst="ellipse">
            <a:avLst/>
          </a:prstGeom>
          <a:solidFill>
            <a:srgbClr val="008000"/>
          </a:solidFill>
          <a:ln w="28575">
            <a:solidFill>
              <a:schemeClr val="tx1"/>
            </a:solidFill>
            <a:round/>
            <a:headEnd/>
            <a:tailEnd/>
          </a:ln>
          <a:effectLst/>
        </p:spPr>
        <p:txBody>
          <a:bodyPr wrap="none" lIns="90488" tIns="44450" rIns="90488" bIns="44450" anchor="ctr"/>
          <a:lstStyle/>
          <a:p>
            <a:pPr algn="ctr" eaLnBrk="0" fontAlgn="auto" hangingPunct="0">
              <a:spcBef>
                <a:spcPts val="0"/>
              </a:spcBef>
              <a:spcAft>
                <a:spcPts val="0"/>
              </a:spcAft>
              <a:defRPr/>
            </a:pPr>
            <a:r>
              <a:rPr lang="en-US" sz="2400" b="1">
                <a:solidFill>
                  <a:srgbClr val="FFEEBD"/>
                </a:solidFill>
                <a:effectLst>
                  <a:outerShdw blurRad="38100" dist="38100" dir="2700000" algn="tl">
                    <a:srgbClr val="000000"/>
                  </a:outerShdw>
                </a:effectLst>
                <a:latin typeface="Times New Roman" pitchFamily="18" charset="0"/>
              </a:rPr>
              <a:t>Packing</a:t>
            </a:r>
          </a:p>
        </p:txBody>
      </p:sp>
      <p:sp>
        <p:nvSpPr>
          <p:cNvPr id="21517" name="Rectangle 15"/>
          <p:cNvSpPr>
            <a:spLocks noChangeArrowheads="1"/>
          </p:cNvSpPr>
          <p:nvPr/>
        </p:nvSpPr>
        <p:spPr bwMode="auto">
          <a:xfrm>
            <a:off x="7159625" y="1912938"/>
            <a:ext cx="1746250" cy="533400"/>
          </a:xfrm>
          <a:prstGeom prst="rect">
            <a:avLst/>
          </a:prstGeom>
          <a:solidFill>
            <a:srgbClr val="CCD398"/>
          </a:solidFill>
          <a:ln w="28575">
            <a:solidFill>
              <a:schemeClr val="tx1"/>
            </a:solidFill>
            <a:miter lim="800000"/>
            <a:headEnd/>
            <a:tailEnd/>
          </a:ln>
        </p:spPr>
        <p:txBody>
          <a:bodyPr wrap="none" lIns="90488" tIns="44450" rIns="90488" bIns="44450" anchor="ctr"/>
          <a:lstStyle/>
          <a:p>
            <a:pPr algn="ctr" eaLnBrk="0" hangingPunct="0"/>
            <a:r>
              <a:rPr lang="en-US" sz="2400" b="1">
                <a:latin typeface="Times New Roman" pitchFamily="18" charset="0"/>
              </a:rPr>
              <a:t>Cost Objects</a:t>
            </a:r>
          </a:p>
        </p:txBody>
      </p:sp>
      <p:sp>
        <p:nvSpPr>
          <p:cNvPr id="10256" name="Oval 16"/>
          <p:cNvSpPr>
            <a:spLocks noChangeArrowheads="1"/>
          </p:cNvSpPr>
          <p:nvPr/>
        </p:nvSpPr>
        <p:spPr bwMode="auto">
          <a:xfrm>
            <a:off x="6705600" y="2971800"/>
            <a:ext cx="2222500" cy="730250"/>
          </a:xfrm>
          <a:prstGeom prst="ellipse">
            <a:avLst/>
          </a:prstGeom>
          <a:solidFill>
            <a:schemeClr val="accent1">
              <a:lumMod val="75000"/>
            </a:schemeClr>
          </a:solidFill>
          <a:ln w="28575">
            <a:solidFill>
              <a:schemeClr val="tx1"/>
            </a:solidFill>
            <a:round/>
            <a:headEnd/>
            <a:tailEnd/>
          </a:ln>
          <a:effectLst/>
        </p:spPr>
        <p:txBody>
          <a:bodyPr wrap="none" lIns="90488" tIns="44450" rIns="90488" bIns="44450" anchor="ctr"/>
          <a:lstStyle/>
          <a:p>
            <a:pPr algn="ctr" eaLnBrk="0" fontAlgn="auto" hangingPunct="0">
              <a:spcBef>
                <a:spcPts val="0"/>
              </a:spcBef>
              <a:spcAft>
                <a:spcPts val="0"/>
              </a:spcAft>
              <a:defRPr/>
            </a:pPr>
            <a:r>
              <a:rPr lang="en-US" sz="2400" b="1" dirty="0">
                <a:solidFill>
                  <a:srgbClr val="FFEEBD"/>
                </a:solidFill>
                <a:latin typeface="Times New Roman" pitchFamily="18" charset="0"/>
              </a:rPr>
              <a:t>Dishwasher</a:t>
            </a:r>
          </a:p>
        </p:txBody>
      </p:sp>
      <p:sp>
        <p:nvSpPr>
          <p:cNvPr id="10257" name="Oval 17"/>
          <p:cNvSpPr>
            <a:spLocks noChangeArrowheads="1"/>
          </p:cNvSpPr>
          <p:nvPr/>
        </p:nvSpPr>
        <p:spPr bwMode="auto">
          <a:xfrm>
            <a:off x="7086600" y="4381500"/>
            <a:ext cx="1993900" cy="1265238"/>
          </a:xfrm>
          <a:prstGeom prst="ellipse">
            <a:avLst/>
          </a:prstGeom>
          <a:solidFill>
            <a:schemeClr val="accent1">
              <a:lumMod val="75000"/>
            </a:schemeClr>
          </a:solidFill>
          <a:ln w="28575">
            <a:solidFill>
              <a:schemeClr val="tx1"/>
            </a:solidFill>
            <a:round/>
            <a:headEnd/>
            <a:tailEnd/>
          </a:ln>
          <a:effectLst/>
        </p:spPr>
        <p:txBody>
          <a:bodyPr wrap="none" lIns="90488" tIns="44450" rIns="90488" bIns="44450" anchor="ctr"/>
          <a:lstStyle/>
          <a:p>
            <a:pPr algn="ctr" eaLnBrk="0" fontAlgn="auto" hangingPunct="0">
              <a:spcBef>
                <a:spcPts val="0"/>
              </a:spcBef>
              <a:spcAft>
                <a:spcPts val="0"/>
              </a:spcAft>
              <a:defRPr/>
            </a:pPr>
            <a:r>
              <a:rPr lang="en-US" sz="2400" b="1" dirty="0">
                <a:solidFill>
                  <a:srgbClr val="FFEEBD"/>
                </a:solidFill>
                <a:latin typeface="Times New Roman" pitchFamily="18" charset="0"/>
              </a:rPr>
              <a:t>Washing </a:t>
            </a:r>
          </a:p>
          <a:p>
            <a:pPr algn="ctr" eaLnBrk="0" fontAlgn="auto" hangingPunct="0">
              <a:spcBef>
                <a:spcPts val="0"/>
              </a:spcBef>
              <a:spcAft>
                <a:spcPts val="0"/>
              </a:spcAft>
              <a:defRPr/>
            </a:pPr>
            <a:r>
              <a:rPr lang="en-US" sz="2400" b="1" dirty="0">
                <a:solidFill>
                  <a:srgbClr val="FFEEBD"/>
                </a:solidFill>
                <a:latin typeface="Times New Roman" pitchFamily="18" charset="0"/>
              </a:rPr>
              <a:t>Machine</a:t>
            </a:r>
          </a:p>
        </p:txBody>
      </p:sp>
      <p:cxnSp>
        <p:nvCxnSpPr>
          <p:cNvPr id="21520" name="AutoShape 19"/>
          <p:cNvCxnSpPr>
            <a:cxnSpLocks noChangeShapeType="1"/>
            <a:stCxn id="21509" idx="2"/>
            <a:endCxn id="21510" idx="0"/>
          </p:cNvCxnSpPr>
          <p:nvPr/>
        </p:nvCxnSpPr>
        <p:spPr bwMode="auto">
          <a:xfrm>
            <a:off x="1612900" y="1851025"/>
            <a:ext cx="0" cy="292100"/>
          </a:xfrm>
          <a:prstGeom prst="straightConnector1">
            <a:avLst/>
          </a:prstGeom>
          <a:noFill/>
          <a:ln w="57150">
            <a:solidFill>
              <a:schemeClr val="tx1"/>
            </a:solidFill>
            <a:round/>
            <a:headEnd/>
            <a:tailEnd type="triangle" w="med" len="med"/>
          </a:ln>
        </p:spPr>
      </p:cxnSp>
      <p:cxnSp>
        <p:nvCxnSpPr>
          <p:cNvPr id="21521" name="AutoShape 20"/>
          <p:cNvCxnSpPr>
            <a:cxnSpLocks noChangeShapeType="1"/>
            <a:stCxn id="21514" idx="2"/>
            <a:endCxn id="10253" idx="0"/>
          </p:cNvCxnSpPr>
          <p:nvPr/>
        </p:nvCxnSpPr>
        <p:spPr bwMode="auto">
          <a:xfrm>
            <a:off x="5118100" y="2460625"/>
            <a:ext cx="0" cy="17463"/>
          </a:xfrm>
          <a:prstGeom prst="straightConnector1">
            <a:avLst/>
          </a:prstGeom>
          <a:noFill/>
          <a:ln w="57150">
            <a:solidFill>
              <a:schemeClr val="tx1"/>
            </a:solidFill>
            <a:round/>
            <a:headEnd/>
            <a:tailEnd type="triangle" w="med" len="med"/>
          </a:ln>
        </p:spPr>
      </p:cxnSp>
      <p:cxnSp>
        <p:nvCxnSpPr>
          <p:cNvPr id="21522" name="AutoShape 21"/>
          <p:cNvCxnSpPr>
            <a:cxnSpLocks noChangeShapeType="1"/>
            <a:stCxn id="21517" idx="2"/>
            <a:endCxn id="10256" idx="0"/>
          </p:cNvCxnSpPr>
          <p:nvPr/>
        </p:nvCxnSpPr>
        <p:spPr bwMode="auto">
          <a:xfrm flipH="1">
            <a:off x="7816850" y="2460625"/>
            <a:ext cx="215900" cy="496888"/>
          </a:xfrm>
          <a:prstGeom prst="straightConnector1">
            <a:avLst/>
          </a:prstGeom>
          <a:noFill/>
          <a:ln w="57150">
            <a:solidFill>
              <a:schemeClr val="tx1"/>
            </a:solidFill>
            <a:round/>
            <a:headEnd/>
            <a:tailEnd type="triangle" w="med" len="med"/>
          </a:ln>
        </p:spPr>
      </p:cxnSp>
      <p:cxnSp>
        <p:nvCxnSpPr>
          <p:cNvPr id="21523" name="AutoShape 22"/>
          <p:cNvCxnSpPr>
            <a:cxnSpLocks noChangeShapeType="1"/>
            <a:stCxn id="21510" idx="3"/>
            <a:endCxn id="10253" idx="1"/>
          </p:cNvCxnSpPr>
          <p:nvPr/>
        </p:nvCxnSpPr>
        <p:spPr bwMode="auto">
          <a:xfrm>
            <a:off x="2725738" y="2378075"/>
            <a:ext cx="1911350" cy="338138"/>
          </a:xfrm>
          <a:prstGeom prst="straightConnector1">
            <a:avLst/>
          </a:prstGeom>
          <a:noFill/>
          <a:ln w="28575">
            <a:solidFill>
              <a:schemeClr val="tx1"/>
            </a:solidFill>
            <a:round/>
            <a:headEnd/>
            <a:tailEnd type="triangle" w="med" len="med"/>
          </a:ln>
        </p:spPr>
      </p:cxnSp>
      <p:cxnSp>
        <p:nvCxnSpPr>
          <p:cNvPr id="21524" name="AutoShape 23"/>
          <p:cNvCxnSpPr>
            <a:cxnSpLocks noChangeShapeType="1"/>
            <a:stCxn id="21511" idx="3"/>
            <a:endCxn id="10253" idx="2"/>
          </p:cNvCxnSpPr>
          <p:nvPr/>
        </p:nvCxnSpPr>
        <p:spPr bwMode="auto">
          <a:xfrm>
            <a:off x="2725738" y="3181350"/>
            <a:ext cx="1698625" cy="127000"/>
          </a:xfrm>
          <a:prstGeom prst="straightConnector1">
            <a:avLst/>
          </a:prstGeom>
          <a:noFill/>
          <a:ln w="28575">
            <a:solidFill>
              <a:srgbClr val="FC0128"/>
            </a:solidFill>
            <a:round/>
            <a:headEnd/>
            <a:tailEnd type="triangle" w="med" len="med"/>
          </a:ln>
        </p:spPr>
      </p:cxnSp>
      <p:cxnSp>
        <p:nvCxnSpPr>
          <p:cNvPr id="21525" name="AutoShape 24"/>
          <p:cNvCxnSpPr>
            <a:cxnSpLocks noChangeShapeType="1"/>
            <a:stCxn id="21511" idx="3"/>
            <a:endCxn id="10254" idx="1"/>
          </p:cNvCxnSpPr>
          <p:nvPr/>
        </p:nvCxnSpPr>
        <p:spPr bwMode="auto">
          <a:xfrm>
            <a:off x="2725738" y="3181350"/>
            <a:ext cx="1911350" cy="1211263"/>
          </a:xfrm>
          <a:prstGeom prst="straightConnector1">
            <a:avLst/>
          </a:prstGeom>
          <a:noFill/>
          <a:ln w="28575">
            <a:solidFill>
              <a:srgbClr val="FC0128"/>
            </a:solidFill>
            <a:round/>
            <a:headEnd/>
            <a:tailEnd type="triangle" w="med" len="med"/>
          </a:ln>
        </p:spPr>
      </p:cxnSp>
      <p:cxnSp>
        <p:nvCxnSpPr>
          <p:cNvPr id="21526" name="AutoShape 25"/>
          <p:cNvCxnSpPr>
            <a:cxnSpLocks noChangeShapeType="1"/>
            <a:stCxn id="21512" idx="3"/>
            <a:endCxn id="10253" idx="3"/>
          </p:cNvCxnSpPr>
          <p:nvPr/>
        </p:nvCxnSpPr>
        <p:spPr bwMode="auto">
          <a:xfrm flipV="1">
            <a:off x="2725738" y="3898900"/>
            <a:ext cx="1911350" cy="149225"/>
          </a:xfrm>
          <a:prstGeom prst="straightConnector1">
            <a:avLst/>
          </a:prstGeom>
          <a:noFill/>
          <a:ln w="28575">
            <a:solidFill>
              <a:srgbClr val="0033CC"/>
            </a:solidFill>
            <a:round/>
            <a:headEnd/>
            <a:tailEnd type="triangle" w="med" len="med"/>
          </a:ln>
        </p:spPr>
      </p:cxnSp>
      <p:cxnSp>
        <p:nvCxnSpPr>
          <p:cNvPr id="21527" name="AutoShape 26"/>
          <p:cNvCxnSpPr>
            <a:cxnSpLocks noChangeShapeType="1"/>
            <a:stCxn id="21512" idx="3"/>
            <a:endCxn id="10254" idx="2"/>
          </p:cNvCxnSpPr>
          <p:nvPr/>
        </p:nvCxnSpPr>
        <p:spPr bwMode="auto">
          <a:xfrm>
            <a:off x="2725738" y="4048125"/>
            <a:ext cx="1698625" cy="936625"/>
          </a:xfrm>
          <a:prstGeom prst="straightConnector1">
            <a:avLst/>
          </a:prstGeom>
          <a:noFill/>
          <a:ln w="28575">
            <a:solidFill>
              <a:srgbClr val="0033CC"/>
            </a:solidFill>
            <a:round/>
            <a:headEnd/>
            <a:tailEnd type="triangle" w="med" len="med"/>
          </a:ln>
        </p:spPr>
      </p:cxnSp>
      <p:cxnSp>
        <p:nvCxnSpPr>
          <p:cNvPr id="21528" name="AutoShape 27"/>
          <p:cNvCxnSpPr>
            <a:cxnSpLocks noChangeShapeType="1"/>
            <a:stCxn id="21513" idx="3"/>
            <a:endCxn id="10254" idx="3"/>
          </p:cNvCxnSpPr>
          <p:nvPr/>
        </p:nvCxnSpPr>
        <p:spPr bwMode="auto">
          <a:xfrm>
            <a:off x="2725738" y="4851400"/>
            <a:ext cx="1911350" cy="723900"/>
          </a:xfrm>
          <a:prstGeom prst="straightConnector1">
            <a:avLst/>
          </a:prstGeom>
          <a:noFill/>
          <a:ln w="28575">
            <a:solidFill>
              <a:srgbClr val="009900"/>
            </a:solidFill>
            <a:round/>
            <a:headEnd/>
            <a:tailEnd type="triangle" w="med" len="med"/>
          </a:ln>
        </p:spPr>
      </p:cxnSp>
      <p:cxnSp>
        <p:nvCxnSpPr>
          <p:cNvPr id="21529" name="AutoShape 28"/>
          <p:cNvCxnSpPr>
            <a:cxnSpLocks noChangeShapeType="1"/>
            <a:stCxn id="10253" idx="6"/>
            <a:endCxn id="10256" idx="2"/>
          </p:cNvCxnSpPr>
          <p:nvPr/>
        </p:nvCxnSpPr>
        <p:spPr bwMode="auto">
          <a:xfrm>
            <a:off x="5811838" y="3308350"/>
            <a:ext cx="879475" cy="28575"/>
          </a:xfrm>
          <a:prstGeom prst="straightConnector1">
            <a:avLst/>
          </a:prstGeom>
          <a:noFill/>
          <a:ln w="28575">
            <a:solidFill>
              <a:srgbClr val="FC0128"/>
            </a:solidFill>
            <a:round/>
            <a:headEnd/>
            <a:tailEnd type="triangle" w="med" len="med"/>
          </a:ln>
        </p:spPr>
      </p:cxnSp>
      <p:cxnSp>
        <p:nvCxnSpPr>
          <p:cNvPr id="21530" name="AutoShape 29"/>
          <p:cNvCxnSpPr>
            <a:cxnSpLocks noChangeShapeType="1"/>
            <a:stCxn id="10253" idx="5"/>
            <a:endCxn id="10257" idx="1"/>
          </p:cNvCxnSpPr>
          <p:nvPr/>
        </p:nvCxnSpPr>
        <p:spPr bwMode="auto">
          <a:xfrm>
            <a:off x="5599113" y="3898900"/>
            <a:ext cx="1779587" cy="654050"/>
          </a:xfrm>
          <a:prstGeom prst="straightConnector1">
            <a:avLst/>
          </a:prstGeom>
          <a:noFill/>
          <a:ln w="28575">
            <a:solidFill>
              <a:srgbClr val="0033CC"/>
            </a:solidFill>
            <a:round/>
            <a:headEnd/>
            <a:tailEnd type="triangle" w="med" len="med"/>
          </a:ln>
        </p:spPr>
      </p:cxnSp>
      <p:cxnSp>
        <p:nvCxnSpPr>
          <p:cNvPr id="21531" name="AutoShape 30"/>
          <p:cNvCxnSpPr>
            <a:cxnSpLocks noChangeShapeType="1"/>
            <a:stCxn id="10254" idx="7"/>
            <a:endCxn id="10256" idx="3"/>
          </p:cNvCxnSpPr>
          <p:nvPr/>
        </p:nvCxnSpPr>
        <p:spPr bwMode="auto">
          <a:xfrm flipV="1">
            <a:off x="5599113" y="3609975"/>
            <a:ext cx="1431925" cy="782638"/>
          </a:xfrm>
          <a:prstGeom prst="straightConnector1">
            <a:avLst/>
          </a:prstGeom>
          <a:noFill/>
          <a:ln w="28575">
            <a:solidFill>
              <a:srgbClr val="009900"/>
            </a:solidFill>
            <a:round/>
            <a:headEnd/>
            <a:tailEnd type="triangle" w="med" len="med"/>
          </a:ln>
        </p:spPr>
      </p:cxnSp>
      <p:cxnSp>
        <p:nvCxnSpPr>
          <p:cNvPr id="21532" name="AutoShape 31"/>
          <p:cNvCxnSpPr>
            <a:cxnSpLocks noChangeShapeType="1"/>
            <a:stCxn id="10254" idx="6"/>
            <a:endCxn id="10257" idx="2"/>
          </p:cNvCxnSpPr>
          <p:nvPr/>
        </p:nvCxnSpPr>
        <p:spPr bwMode="auto">
          <a:xfrm>
            <a:off x="5811838" y="4984750"/>
            <a:ext cx="1260475" cy="30163"/>
          </a:xfrm>
          <a:prstGeom prst="straightConnector1">
            <a:avLst/>
          </a:prstGeom>
          <a:noFill/>
          <a:ln w="28575">
            <a:solidFill>
              <a:srgbClr val="009900"/>
            </a:solidFill>
            <a:round/>
            <a:headEnd/>
            <a:tailEnd type="triangle" w="med" len="med"/>
          </a:ln>
        </p:spPr>
      </p:cxnSp>
      <p:sp>
        <p:nvSpPr>
          <p:cNvPr id="21533" name="Line 32"/>
          <p:cNvSpPr>
            <a:spLocks noChangeShapeType="1"/>
          </p:cNvSpPr>
          <p:nvPr/>
        </p:nvSpPr>
        <p:spPr bwMode="auto">
          <a:xfrm>
            <a:off x="2679700" y="6103938"/>
            <a:ext cx="3733800" cy="0"/>
          </a:xfrm>
          <a:prstGeom prst="line">
            <a:avLst/>
          </a:prstGeom>
          <a:noFill/>
          <a:ln w="28575">
            <a:solidFill>
              <a:schemeClr val="tx1"/>
            </a:solidFill>
            <a:round/>
            <a:headEnd/>
            <a:tailEnd/>
          </a:ln>
        </p:spPr>
        <p:txBody>
          <a:bodyPr wrap="none" anchor="ctr"/>
          <a:lstStyle/>
          <a:p>
            <a:endParaRPr lang="en-US"/>
          </a:p>
        </p:txBody>
      </p:sp>
      <p:cxnSp>
        <p:nvCxnSpPr>
          <p:cNvPr id="21534" name="AutoShape 33"/>
          <p:cNvCxnSpPr>
            <a:cxnSpLocks noChangeShapeType="1"/>
          </p:cNvCxnSpPr>
          <p:nvPr/>
        </p:nvCxnSpPr>
        <p:spPr bwMode="auto">
          <a:xfrm flipV="1">
            <a:off x="6413500" y="5362575"/>
            <a:ext cx="833438" cy="733425"/>
          </a:xfrm>
          <a:prstGeom prst="straightConnector1">
            <a:avLst/>
          </a:prstGeom>
          <a:noFill/>
          <a:ln w="28575">
            <a:solidFill>
              <a:schemeClr val="tx1"/>
            </a:solidFill>
            <a:round/>
            <a:headEnd/>
            <a:tailEnd type="triangle" w="med" len="med"/>
          </a:ln>
        </p:spPr>
      </p:cxnSp>
      <p:sp>
        <p:nvSpPr>
          <p:cNvPr id="21535" name="Line 34"/>
          <p:cNvSpPr>
            <a:spLocks noChangeShapeType="1"/>
          </p:cNvSpPr>
          <p:nvPr/>
        </p:nvSpPr>
        <p:spPr bwMode="auto">
          <a:xfrm>
            <a:off x="2679700" y="5951538"/>
            <a:ext cx="3200400" cy="0"/>
          </a:xfrm>
          <a:prstGeom prst="line">
            <a:avLst/>
          </a:prstGeom>
          <a:noFill/>
          <a:ln w="28575">
            <a:solidFill>
              <a:schemeClr val="tx1"/>
            </a:solidFill>
            <a:round/>
            <a:headEnd/>
            <a:tailEnd/>
          </a:ln>
        </p:spPr>
        <p:txBody>
          <a:bodyPr wrap="none" anchor="ctr"/>
          <a:lstStyle/>
          <a:p>
            <a:endParaRPr lang="en-US"/>
          </a:p>
        </p:txBody>
      </p:sp>
      <p:cxnSp>
        <p:nvCxnSpPr>
          <p:cNvPr id="21536" name="AutoShape 35"/>
          <p:cNvCxnSpPr>
            <a:cxnSpLocks noChangeShapeType="1"/>
          </p:cNvCxnSpPr>
          <p:nvPr/>
        </p:nvCxnSpPr>
        <p:spPr bwMode="auto">
          <a:xfrm rot="5400000" flipH="1" flipV="1">
            <a:off x="5449094" y="4153694"/>
            <a:ext cx="2209800" cy="1370012"/>
          </a:xfrm>
          <a:prstGeom prst="straightConnector1">
            <a:avLst/>
          </a:prstGeom>
          <a:noFill/>
          <a:ln w="28575">
            <a:solidFill>
              <a:schemeClr val="tx1"/>
            </a:solidFill>
            <a:round/>
            <a:headEnd/>
            <a:tailEnd type="triangle" w="med" len="med"/>
          </a:ln>
        </p:spPr>
      </p:cxnSp>
      <p:sp>
        <p:nvSpPr>
          <p:cNvPr id="21537" name="Rectangle 36"/>
          <p:cNvSpPr>
            <a:spLocks noChangeArrowheads="1"/>
          </p:cNvSpPr>
          <p:nvPr/>
        </p:nvSpPr>
        <p:spPr bwMode="auto">
          <a:xfrm>
            <a:off x="514350" y="5434013"/>
            <a:ext cx="2197100" cy="822325"/>
          </a:xfrm>
          <a:prstGeom prst="rect">
            <a:avLst/>
          </a:prstGeom>
          <a:solidFill>
            <a:schemeClr val="accent2"/>
          </a:solidFill>
          <a:ln w="28575">
            <a:solidFill>
              <a:schemeClr val="tx1"/>
            </a:solidFill>
            <a:miter lim="800000"/>
            <a:headEnd/>
            <a:tailEnd/>
          </a:ln>
        </p:spPr>
        <p:txBody>
          <a:bodyPr wrap="none" lIns="90488" tIns="44450" rIns="90488" bIns="44450" anchor="ctr"/>
          <a:lstStyle/>
          <a:p>
            <a:pPr algn="ctr" eaLnBrk="0" hangingPunct="0">
              <a:lnSpc>
                <a:spcPct val="85000"/>
              </a:lnSpc>
            </a:pPr>
            <a:r>
              <a:rPr lang="en-US" sz="2400" b="1">
                <a:latin typeface="Times New Roman" pitchFamily="18" charset="0"/>
              </a:rPr>
              <a:t>Final</a:t>
            </a:r>
          </a:p>
          <a:p>
            <a:pPr algn="ctr" eaLnBrk="0" hangingPunct="0">
              <a:lnSpc>
                <a:spcPct val="85000"/>
              </a:lnSpc>
            </a:pPr>
            <a:r>
              <a:rPr lang="en-US" sz="2400" b="1">
                <a:latin typeface="Times New Roman" pitchFamily="18" charset="0"/>
              </a:rPr>
              <a:t>Inspection</a:t>
            </a:r>
          </a:p>
        </p:txBody>
      </p:sp>
      <p:sp>
        <p:nvSpPr>
          <p:cNvPr id="21538" name="Line 37"/>
          <p:cNvSpPr>
            <a:spLocks noChangeShapeType="1"/>
          </p:cNvSpPr>
          <p:nvPr/>
        </p:nvSpPr>
        <p:spPr bwMode="auto">
          <a:xfrm>
            <a:off x="3594100" y="1608138"/>
            <a:ext cx="1588" cy="914400"/>
          </a:xfrm>
          <a:prstGeom prst="line">
            <a:avLst/>
          </a:prstGeom>
          <a:noFill/>
          <a:ln w="57150">
            <a:solidFill>
              <a:schemeClr val="tx1"/>
            </a:solidFill>
            <a:round/>
            <a:headEnd/>
            <a:tailEnd type="triangle" w="med" len="med"/>
          </a:ln>
        </p:spPr>
        <p:txBody>
          <a:bodyPr wrap="none" anchor="ctr"/>
          <a:lstStyle/>
          <a:p>
            <a:endParaRPr lang="en-US"/>
          </a:p>
        </p:txBody>
      </p:sp>
      <p:sp>
        <p:nvSpPr>
          <p:cNvPr id="21539" name="Line 38"/>
          <p:cNvSpPr>
            <a:spLocks noChangeShapeType="1"/>
          </p:cNvSpPr>
          <p:nvPr/>
        </p:nvSpPr>
        <p:spPr bwMode="auto">
          <a:xfrm>
            <a:off x="6489700" y="1547813"/>
            <a:ext cx="1588" cy="1736725"/>
          </a:xfrm>
          <a:prstGeom prst="line">
            <a:avLst/>
          </a:prstGeom>
          <a:noFill/>
          <a:ln w="57150">
            <a:solidFill>
              <a:schemeClr val="tx1"/>
            </a:solidFill>
            <a:round/>
            <a:headEnd/>
            <a:tailEnd type="triangle" w="med" len="med"/>
          </a:ln>
        </p:spPr>
        <p:txBody>
          <a:bodyPr wrap="none" anchor="ctr"/>
          <a:lstStyle/>
          <a:p>
            <a:endParaRPr lang="en-US"/>
          </a:p>
        </p:txBody>
      </p:sp>
      <p:sp>
        <p:nvSpPr>
          <p:cNvPr id="21540" name="Rectangle 39"/>
          <p:cNvSpPr>
            <a:spLocks noChangeArrowheads="1"/>
          </p:cNvSpPr>
          <p:nvPr/>
        </p:nvSpPr>
        <p:spPr bwMode="auto">
          <a:xfrm>
            <a:off x="2755900" y="1290638"/>
            <a:ext cx="4724400" cy="533400"/>
          </a:xfrm>
          <a:prstGeom prst="rect">
            <a:avLst/>
          </a:prstGeom>
          <a:solidFill>
            <a:srgbClr val="CCD398"/>
          </a:solidFill>
          <a:ln w="28575">
            <a:solidFill>
              <a:schemeClr val="tx1"/>
            </a:solidFill>
            <a:miter lim="800000"/>
            <a:headEnd/>
            <a:tailEnd/>
          </a:ln>
        </p:spPr>
        <p:txBody>
          <a:bodyPr wrap="none" lIns="90488" tIns="44450" rIns="90488" bIns="44450" anchor="ctr"/>
          <a:lstStyle/>
          <a:p>
            <a:pPr algn="ctr" eaLnBrk="0" hangingPunct="0"/>
            <a:r>
              <a:rPr lang="en-US" sz="2400" b="1">
                <a:latin typeface="Times New Roman" pitchFamily="18" charset="0"/>
              </a:rPr>
              <a:t>Cost Drivers and Cost Assignment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4058FC2A-2806-48DD-BFB9-4EEE3B0BA2B4}" type="slidenum">
              <a:rPr lang="en-US"/>
              <a:pPr/>
              <a:t>6</a:t>
            </a:fld>
            <a:endParaRPr lang="en-US"/>
          </a:p>
        </p:txBody>
      </p:sp>
      <p:sp>
        <p:nvSpPr>
          <p:cNvPr id="22529" name="Rectangle 3"/>
          <p:cNvSpPr>
            <a:spLocks noGrp="1" noChangeArrowheads="1"/>
          </p:cNvSpPr>
          <p:nvPr>
            <p:ph type="title"/>
          </p:nvPr>
        </p:nvSpPr>
        <p:spPr>
          <a:xfrm>
            <a:off x="990600" y="609600"/>
            <a:ext cx="7086600" cy="1066800"/>
          </a:xfrm>
        </p:spPr>
        <p:txBody>
          <a:bodyPr/>
          <a:lstStyle/>
          <a:p>
            <a:r>
              <a:rPr lang="en-US" b="1" smtClean="0">
                <a:latin typeface="Arial" charset="0"/>
                <a:cs typeface="Arial" charset="0"/>
              </a:rPr>
              <a:t>Direct and Indirect Product </a:t>
            </a:r>
            <a:br>
              <a:rPr lang="en-US" b="1" smtClean="0">
                <a:latin typeface="Arial" charset="0"/>
                <a:cs typeface="Arial" charset="0"/>
              </a:rPr>
            </a:br>
            <a:r>
              <a:rPr lang="en-US" b="1" smtClean="0">
                <a:latin typeface="Arial" charset="0"/>
                <a:cs typeface="Arial" charset="0"/>
              </a:rPr>
              <a:t>Costs for a Manufacturer</a:t>
            </a:r>
          </a:p>
        </p:txBody>
      </p:sp>
      <p:sp>
        <p:nvSpPr>
          <p:cNvPr id="22530" name="Rectangle 2"/>
          <p:cNvSpPr>
            <a:spLocks noGrp="1" noChangeArrowheads="1"/>
          </p:cNvSpPr>
          <p:nvPr>
            <p:ph idx="1"/>
          </p:nvPr>
        </p:nvSpPr>
        <p:spPr>
          <a:xfrm>
            <a:off x="228600" y="1524000"/>
            <a:ext cx="8686800" cy="5029200"/>
          </a:xfrm>
        </p:spPr>
        <p:txBody>
          <a:bodyPr/>
          <a:lstStyle/>
          <a:p>
            <a:pPr>
              <a:lnSpc>
                <a:spcPct val="80000"/>
              </a:lnSpc>
            </a:pPr>
            <a:endParaRPr lang="en-US" sz="1800" b="1" smtClean="0"/>
          </a:p>
          <a:p>
            <a:pPr>
              <a:lnSpc>
                <a:spcPct val="80000"/>
              </a:lnSpc>
            </a:pPr>
            <a:r>
              <a:rPr lang="en-US" sz="2400" b="1" smtClean="0"/>
              <a:t>Direct material costs</a:t>
            </a:r>
            <a:r>
              <a:rPr lang="en-US" sz="2400" smtClean="0"/>
              <a:t> = cost of materials that can be readily traced to outputs = purchase price of materials + freight – purchase discounts + reasonable allowance for scrap and defective units</a:t>
            </a:r>
          </a:p>
          <a:p>
            <a:pPr>
              <a:lnSpc>
                <a:spcPct val="80000"/>
              </a:lnSpc>
            </a:pPr>
            <a:endParaRPr lang="en-US" sz="1200" smtClean="0"/>
          </a:p>
          <a:p>
            <a:pPr>
              <a:lnSpc>
                <a:spcPct val="80000"/>
              </a:lnSpc>
            </a:pPr>
            <a:r>
              <a:rPr lang="en-US" sz="2400" b="1" smtClean="0"/>
              <a:t>Indirect material costs</a:t>
            </a:r>
            <a:r>
              <a:rPr lang="en-US" sz="2400" smtClean="0"/>
              <a:t> = cost of materials that cannot readily be traced to outputs (e.g., rags, lubricants, and small tools)</a:t>
            </a:r>
          </a:p>
          <a:p>
            <a:pPr>
              <a:lnSpc>
                <a:spcPct val="80000"/>
              </a:lnSpc>
            </a:pPr>
            <a:endParaRPr lang="en-US" sz="1200" smtClean="0"/>
          </a:p>
          <a:p>
            <a:pPr>
              <a:lnSpc>
                <a:spcPct val="80000"/>
              </a:lnSpc>
            </a:pPr>
            <a:r>
              <a:rPr lang="en-US" sz="2400" b="1" smtClean="0"/>
              <a:t>Direct labor costs</a:t>
            </a:r>
            <a:r>
              <a:rPr lang="en-US" sz="2400" smtClean="0"/>
              <a:t> = labor that can be readily traced to outputs = wages paid plus a reasonable allowance for nonproductive time</a:t>
            </a:r>
          </a:p>
          <a:p>
            <a:pPr>
              <a:lnSpc>
                <a:spcPct val="80000"/>
              </a:lnSpc>
            </a:pPr>
            <a:endParaRPr lang="en-US" sz="1200" smtClean="0"/>
          </a:p>
          <a:p>
            <a:pPr>
              <a:lnSpc>
                <a:spcPct val="80000"/>
              </a:lnSpc>
            </a:pPr>
            <a:r>
              <a:rPr lang="en-US" sz="2400" b="1" smtClean="0"/>
              <a:t>Indirect labor costs</a:t>
            </a:r>
            <a:r>
              <a:rPr lang="en-US" sz="2400" smtClean="0"/>
              <a:t> = labor costs that cannot be readily traced to outputs (i.e., they are manufacturing support costs)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A95B6F8D-74E1-4745-8CEC-F6A0CC70609D}" type="slidenum">
              <a:rPr lang="en-US"/>
              <a:pPr/>
              <a:t>7</a:t>
            </a:fld>
            <a:endParaRPr lang="en-US"/>
          </a:p>
        </p:txBody>
      </p:sp>
      <p:sp>
        <p:nvSpPr>
          <p:cNvPr id="23553" name="Rectangle 5"/>
          <p:cNvSpPr>
            <a:spLocks noGrp="1" noChangeArrowheads="1"/>
          </p:cNvSpPr>
          <p:nvPr>
            <p:ph type="title"/>
          </p:nvPr>
        </p:nvSpPr>
        <p:spPr>
          <a:xfrm>
            <a:off x="914400" y="609600"/>
            <a:ext cx="8077200" cy="990600"/>
          </a:xfrm>
        </p:spPr>
        <p:txBody>
          <a:bodyPr/>
          <a:lstStyle/>
          <a:p>
            <a:r>
              <a:rPr lang="en-US" b="1" smtClean="0">
                <a:latin typeface="Arial" charset="0"/>
                <a:cs typeface="Arial" charset="0"/>
              </a:rPr>
              <a:t>Direct and Indirect Product Costs: </a:t>
            </a:r>
            <a:br>
              <a:rPr lang="en-US" b="1" smtClean="0">
                <a:latin typeface="Arial" charset="0"/>
                <a:cs typeface="Arial" charset="0"/>
              </a:rPr>
            </a:br>
            <a:r>
              <a:rPr lang="en-US" b="1" smtClean="0">
                <a:latin typeface="Arial" charset="0"/>
                <a:cs typeface="Arial" charset="0"/>
              </a:rPr>
              <a:t>(continued)</a:t>
            </a:r>
          </a:p>
        </p:txBody>
      </p:sp>
      <p:sp>
        <p:nvSpPr>
          <p:cNvPr id="23554" name="Rectangle 2"/>
          <p:cNvSpPr>
            <a:spLocks noGrp="1" noChangeArrowheads="1"/>
          </p:cNvSpPr>
          <p:nvPr>
            <p:ph idx="1"/>
          </p:nvPr>
        </p:nvSpPr>
        <p:spPr>
          <a:xfrm>
            <a:off x="228600" y="1600200"/>
            <a:ext cx="8686800" cy="4876800"/>
          </a:xfrm>
        </p:spPr>
        <p:txBody>
          <a:bodyPr/>
          <a:lstStyle/>
          <a:p>
            <a:r>
              <a:rPr lang="en-US" sz="2600" b="1" smtClean="0"/>
              <a:t>All indirect costs </a:t>
            </a:r>
            <a:r>
              <a:rPr lang="en-US" sz="2600" smtClean="0"/>
              <a:t>for the manufacturer, including indirect materials, indirect labor, and other indirect items are often combined in a cost pool referred to as </a:t>
            </a:r>
            <a:r>
              <a:rPr lang="en-US" sz="2600" i="1" smtClean="0"/>
              <a:t>overhead </a:t>
            </a:r>
            <a:r>
              <a:rPr lang="en-US" sz="2600" smtClean="0"/>
              <a:t>(or, </a:t>
            </a:r>
            <a:r>
              <a:rPr lang="en-US" sz="2600" i="1" smtClean="0"/>
              <a:t>factory overhead</a:t>
            </a:r>
            <a:r>
              <a:rPr lang="en-US" sz="2600" smtClean="0"/>
              <a:t>, or </a:t>
            </a:r>
            <a:r>
              <a:rPr lang="en-US" sz="2600" i="1" smtClean="0"/>
              <a:t>indirect manufacturing costs</a:t>
            </a:r>
            <a:r>
              <a:rPr lang="en-US" sz="2600" smtClean="0"/>
              <a:t>)</a:t>
            </a:r>
          </a:p>
          <a:p>
            <a:pPr>
              <a:buFontTx/>
              <a:buNone/>
            </a:pPr>
            <a:r>
              <a:rPr lang="en-US" sz="2600" b="1" smtClean="0"/>
              <a:t> </a:t>
            </a:r>
            <a:endParaRPr lang="en-US" sz="2600" b="1" i="1" smtClean="0"/>
          </a:p>
          <a:p>
            <a:r>
              <a:rPr lang="en-US" sz="2600" b="1" smtClean="0"/>
              <a:t>The three main types of costs,</a:t>
            </a:r>
            <a:r>
              <a:rPr lang="en-US" sz="2600" smtClean="0"/>
              <a:t> direct materials, direct labor, and overhead, are often condensed even further:</a:t>
            </a:r>
          </a:p>
          <a:p>
            <a:pPr lvl="1"/>
            <a:r>
              <a:rPr lang="en-US" sz="2400" smtClean="0"/>
              <a:t>Direct materials + Direct labor = Prime costs</a:t>
            </a:r>
          </a:p>
          <a:p>
            <a:pPr lvl="1"/>
            <a:r>
              <a:rPr lang="en-US" sz="2400" smtClean="0"/>
              <a:t>Direct labor + Overhead = Conversion costs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72362EDA-2745-4270-9C39-27CF5B33F7B7}" type="slidenum">
              <a:rPr lang="en-US"/>
              <a:pPr/>
              <a:t>8</a:t>
            </a:fld>
            <a:endParaRPr lang="en-US"/>
          </a:p>
        </p:txBody>
      </p:sp>
      <p:sp>
        <p:nvSpPr>
          <p:cNvPr id="24577" name="Rectangle 3"/>
          <p:cNvSpPr>
            <a:spLocks noGrp="1" noChangeArrowheads="1"/>
          </p:cNvSpPr>
          <p:nvPr>
            <p:ph type="title"/>
          </p:nvPr>
        </p:nvSpPr>
        <p:spPr>
          <a:xfrm>
            <a:off x="762000" y="609600"/>
            <a:ext cx="7239000" cy="685800"/>
          </a:xfrm>
        </p:spPr>
        <p:txBody>
          <a:bodyPr/>
          <a:lstStyle/>
          <a:p>
            <a:r>
              <a:rPr lang="en-US" b="1" smtClean="0">
                <a:latin typeface="Arial" charset="0"/>
                <a:cs typeface="Arial" charset="0"/>
              </a:rPr>
              <a:t>Cost Behavior: Cost Drivers</a:t>
            </a:r>
          </a:p>
        </p:txBody>
      </p:sp>
      <p:sp>
        <p:nvSpPr>
          <p:cNvPr id="24578" name="Rectangle 4"/>
          <p:cNvSpPr>
            <a:spLocks noGrp="1" noChangeArrowheads="1"/>
          </p:cNvSpPr>
          <p:nvPr>
            <p:ph idx="1"/>
          </p:nvPr>
        </p:nvSpPr>
        <p:spPr>
          <a:xfrm>
            <a:off x="304800" y="1371600"/>
            <a:ext cx="8686800" cy="5257800"/>
          </a:xfrm>
        </p:spPr>
        <p:txBody>
          <a:bodyPr/>
          <a:lstStyle/>
          <a:p>
            <a:r>
              <a:rPr lang="en-US" sz="2600" b="1" i="1" smtClean="0"/>
              <a:t>Cost drivers</a:t>
            </a:r>
            <a:r>
              <a:rPr lang="en-US" sz="2600" b="1" smtClean="0"/>
              <a:t> provide two roles for the management accountant</a:t>
            </a:r>
          </a:p>
          <a:p>
            <a:pPr lvl="1"/>
            <a:r>
              <a:rPr lang="en-US" sz="2400" smtClean="0"/>
              <a:t>Assigning costs to cost objects</a:t>
            </a:r>
          </a:p>
          <a:p>
            <a:pPr lvl="1"/>
            <a:r>
              <a:rPr lang="en-US" sz="2400" smtClean="0"/>
              <a:t>Explaining cost behavior, i.e., how total cost changes as the cost driver changes</a:t>
            </a:r>
          </a:p>
          <a:p>
            <a:r>
              <a:rPr lang="en-US" sz="2600" b="1" smtClean="0"/>
              <a:t>There are four types of </a:t>
            </a:r>
            <a:r>
              <a:rPr lang="en-US" sz="2600" b="1" i="1" smtClean="0"/>
              <a:t>cost drivers</a:t>
            </a:r>
            <a:r>
              <a:rPr lang="en-US" sz="2600" b="1" smtClean="0"/>
              <a:t>:</a:t>
            </a:r>
          </a:p>
          <a:p>
            <a:pPr lvl="1"/>
            <a:r>
              <a:rPr lang="en-US" sz="2400" smtClean="0"/>
              <a:t>Activity-based</a:t>
            </a:r>
          </a:p>
          <a:p>
            <a:pPr lvl="1"/>
            <a:r>
              <a:rPr lang="en-US" sz="2400" smtClean="0"/>
              <a:t>Volume-based</a:t>
            </a:r>
          </a:p>
          <a:p>
            <a:pPr lvl="1"/>
            <a:r>
              <a:rPr lang="en-US" sz="2400" smtClean="0"/>
              <a:t>Structural</a:t>
            </a:r>
          </a:p>
          <a:p>
            <a:pPr lvl="1"/>
            <a:r>
              <a:rPr lang="en-US" sz="2400" smtClean="0"/>
              <a:t>Executional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5"/>
          <p:cNvSpPr>
            <a:spLocks noGrp="1"/>
          </p:cNvSpPr>
          <p:nvPr>
            <p:ph type="sldNum" sz="quarter" idx="10"/>
          </p:nvPr>
        </p:nvSpPr>
        <p:spPr/>
        <p:txBody>
          <a:bodyPr/>
          <a:lstStyle/>
          <a:p>
            <a:r>
              <a:rPr lang="en-US"/>
              <a:t>3-</a:t>
            </a:r>
            <a:fld id="{5DDBEC88-DB1A-4317-9744-DDF3F1F3DD70}" type="slidenum">
              <a:rPr lang="en-US"/>
              <a:pPr/>
              <a:t>9</a:t>
            </a:fld>
            <a:endParaRPr lang="en-US"/>
          </a:p>
        </p:txBody>
      </p:sp>
      <p:sp>
        <p:nvSpPr>
          <p:cNvPr id="25601" name="Rectangle 3"/>
          <p:cNvSpPr>
            <a:spLocks noGrp="1" noChangeArrowheads="1"/>
          </p:cNvSpPr>
          <p:nvPr>
            <p:ph type="title"/>
          </p:nvPr>
        </p:nvSpPr>
        <p:spPr>
          <a:xfrm>
            <a:off x="914400" y="685800"/>
            <a:ext cx="6553200" cy="685800"/>
          </a:xfrm>
        </p:spPr>
        <p:txBody>
          <a:bodyPr/>
          <a:lstStyle/>
          <a:p>
            <a:r>
              <a:rPr lang="en-US" b="1" smtClean="0">
                <a:latin typeface="Arial" charset="0"/>
                <a:cs typeface="Arial" charset="0"/>
              </a:rPr>
              <a:t>Cost Drivers (continued) </a:t>
            </a:r>
          </a:p>
        </p:txBody>
      </p:sp>
      <p:sp>
        <p:nvSpPr>
          <p:cNvPr id="25602" name="Rectangle 4"/>
          <p:cNvSpPr>
            <a:spLocks noGrp="1" noChangeArrowheads="1"/>
          </p:cNvSpPr>
          <p:nvPr>
            <p:ph idx="1"/>
          </p:nvPr>
        </p:nvSpPr>
        <p:spPr>
          <a:xfrm>
            <a:off x="304800" y="1524000"/>
            <a:ext cx="8382000" cy="4953000"/>
          </a:xfrm>
        </p:spPr>
        <p:txBody>
          <a:bodyPr/>
          <a:lstStyle/>
          <a:p>
            <a:r>
              <a:rPr lang="en-US" sz="2800" b="1" i="1" smtClean="0"/>
              <a:t>Activity-based</a:t>
            </a:r>
            <a:r>
              <a:rPr lang="en-US" sz="2800" b="1" smtClean="0"/>
              <a:t> cost (ABC) drivers </a:t>
            </a:r>
            <a:r>
              <a:rPr lang="en-US" sz="2800" smtClean="0"/>
              <a:t>are developed at a detailed level of operations using activity analysis–a cost driver is determined for each activity</a:t>
            </a:r>
          </a:p>
          <a:p>
            <a:r>
              <a:rPr lang="en-US" sz="2800" b="1" i="1" smtClean="0"/>
              <a:t>Volume-based</a:t>
            </a:r>
            <a:r>
              <a:rPr lang="en-US" sz="2800" b="1" smtClean="0"/>
              <a:t> cost drivers </a:t>
            </a:r>
            <a:r>
              <a:rPr lang="en-US" sz="2800" smtClean="0"/>
              <a:t>relate to the amount produced or quantity of service provided</a:t>
            </a:r>
            <a:r>
              <a:rPr lang="en-US" sz="2800" b="1" smtClean="0"/>
              <a:t>: </a:t>
            </a:r>
          </a:p>
          <a:p>
            <a:pPr lvl="1"/>
            <a:r>
              <a:rPr lang="en-US" smtClean="0"/>
              <a:t>The relationship between the cost driver and total cost is approximately linear within the relevant range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xt_6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872</Words>
  <Application>Microsoft Office PowerPoint</Application>
  <PresentationFormat>On-screen Show (4:3)</PresentationFormat>
  <Paragraphs>143</Paragraphs>
  <Slides>20</Slides>
  <Notes>1</Notes>
  <HiddenSlides>0</HiddenSlides>
  <MMClips>0</MMClips>
  <ScaleCrop>false</ScaleCrop>
  <HeadingPairs>
    <vt:vector size="8" baseType="variant">
      <vt:variant>
        <vt:lpstr>Fonts Used</vt:lpstr>
      </vt:variant>
      <vt:variant>
        <vt:i4>7</vt:i4>
      </vt:variant>
      <vt:variant>
        <vt:lpstr>Design Template</vt:lpstr>
      </vt:variant>
      <vt:variant>
        <vt:i4>14</vt:i4>
      </vt:variant>
      <vt:variant>
        <vt:lpstr>Embedded OLE Servers</vt:lpstr>
      </vt:variant>
      <vt:variant>
        <vt:i4>2</vt:i4>
      </vt:variant>
      <vt:variant>
        <vt:lpstr>Slide Titles</vt:lpstr>
      </vt:variant>
      <vt:variant>
        <vt:i4>20</vt:i4>
      </vt:variant>
    </vt:vector>
  </HeadingPairs>
  <TitlesOfParts>
    <vt:vector size="43" baseType="lpstr">
      <vt:lpstr>Calibri</vt:lpstr>
      <vt:lpstr>Arial</vt:lpstr>
      <vt:lpstr>Constantia</vt:lpstr>
      <vt:lpstr>Times New Roman</vt:lpstr>
      <vt:lpstr>Book Antiqua</vt:lpstr>
      <vt:lpstr>新細明體</vt:lpstr>
      <vt:lpstr>ＭＳ Ｐゴシック</vt:lpstr>
      <vt:lpstr>Text_6e</vt:lpstr>
      <vt:lpstr>Text_6e</vt:lpstr>
      <vt:lpstr>Text_6e</vt:lpstr>
      <vt:lpstr>Text_6e</vt:lpstr>
      <vt:lpstr>Text_6e</vt:lpstr>
      <vt:lpstr>Text_6e</vt:lpstr>
      <vt:lpstr>Text_6e</vt:lpstr>
      <vt:lpstr>Text_6e</vt:lpstr>
      <vt:lpstr>Text_6e</vt:lpstr>
      <vt:lpstr>Text_6e</vt:lpstr>
      <vt:lpstr>Text_6e</vt:lpstr>
      <vt:lpstr>Text_6e</vt:lpstr>
      <vt:lpstr>Text_6e</vt:lpstr>
      <vt:lpstr>Text_6e</vt:lpstr>
      <vt:lpstr>Clip</vt:lpstr>
      <vt:lpstr>Worksheet</vt:lpstr>
      <vt:lpstr>Basic Cost Management Concepts</vt:lpstr>
      <vt:lpstr>Slide 2</vt:lpstr>
      <vt:lpstr>Basic Definitions</vt:lpstr>
      <vt:lpstr>Slide 4</vt:lpstr>
      <vt:lpstr>Cost Assignment: General Principles</vt:lpstr>
      <vt:lpstr>Direct and Indirect Product  Costs for a Manufacturer</vt:lpstr>
      <vt:lpstr>Direct and Indirect Product Costs:  (continued)</vt:lpstr>
      <vt:lpstr>Cost Behavior: Cost Drivers</vt:lpstr>
      <vt:lpstr>Cost Drivers (continued) </vt:lpstr>
      <vt:lpstr>Slide 10</vt:lpstr>
      <vt:lpstr>Cost Drivers (continued)</vt:lpstr>
      <vt:lpstr>Fixed Costs</vt:lpstr>
      <vt:lpstr>Variable Costs</vt:lpstr>
      <vt:lpstr>Product and Service Costing Concepts</vt:lpstr>
      <vt:lpstr>Manufacturing vs. Merchandising</vt:lpstr>
      <vt:lpstr>Inventory and Related Expense Accounts</vt:lpstr>
      <vt:lpstr>Qualitative Characteristics of  Cost Information </vt:lpstr>
      <vt:lpstr>Slide 18</vt:lpstr>
      <vt:lpstr>Slide 19</vt:lpstr>
      <vt:lpstr>End of cost terms...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Cost-Management Concepts</dc:title>
  <dc:creator> Ed Blocher</dc:creator>
  <cp:lastModifiedBy>faiyaz.ahmed</cp:lastModifiedBy>
  <cp:revision>7</cp:revision>
  <dcterms:created xsi:type="dcterms:W3CDTF">2012-06-18T15:10:27Z</dcterms:created>
  <dcterms:modified xsi:type="dcterms:W3CDTF">2012-08-03T06:53:37Z</dcterms:modified>
</cp:coreProperties>
</file>